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2" r:id="rId4"/>
    <p:sldId id="266" r:id="rId5"/>
    <p:sldId id="312" r:id="rId6"/>
    <p:sldId id="303" r:id="rId7"/>
    <p:sldId id="313" r:id="rId8"/>
    <p:sldId id="304" r:id="rId9"/>
    <p:sldId id="302" r:id="rId10"/>
    <p:sldId id="329" r:id="rId11"/>
    <p:sldId id="315" r:id="rId12"/>
    <p:sldId id="316" r:id="rId13"/>
    <p:sldId id="309" r:id="rId14"/>
    <p:sldId id="268" r:id="rId15"/>
    <p:sldId id="311" r:id="rId16"/>
    <p:sldId id="310" r:id="rId17"/>
    <p:sldId id="306" r:id="rId18"/>
    <p:sldId id="272" r:id="rId19"/>
    <p:sldId id="296" r:id="rId20"/>
    <p:sldId id="319" r:id="rId21"/>
    <p:sldId id="287" r:id="rId22"/>
    <p:sldId id="321" r:id="rId23"/>
    <p:sldId id="322" r:id="rId24"/>
    <p:sldId id="323" r:id="rId25"/>
    <p:sldId id="326" r:id="rId26"/>
    <p:sldId id="325" r:id="rId27"/>
    <p:sldId id="328" r:id="rId28"/>
    <p:sldId id="279" r:id="rId29"/>
    <p:sldId id="282" r:id="rId30"/>
    <p:sldId id="283" r:id="rId31"/>
    <p:sldId id="307" r:id="rId3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0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snapToObjects="1">
      <p:cViewPr>
        <p:scale>
          <a:sx n="98" d="100"/>
          <a:sy n="98" d="100"/>
        </p:scale>
        <p:origin x="-816" y="-3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2497468-95F0-4D05-B5BB-3E0F529B5E9A}" type="datetimeFigureOut">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63F3F7-76CD-4A97-A9D0-BCB6FC6341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48CFCA-7C4A-4162-B326-E2B8820E92EB}" type="datetimeFigureOut">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E58637-6EFA-4E05-81F5-C400842565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CEE4E6-3EB5-4151-9701-EBA497328A4B}" type="datetimeFigureOut">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90D307-791C-4E91-AE2E-CC0B88426E0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6D2613-51E9-4137-BD89-8B7E90483DEF}" type="datetimeFigureOut">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B846F8-40D8-4A8F-828D-ACD5D87C82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DDF27F1-7071-4FEB-9390-78F11DD7357B}" type="datetimeFigureOut">
              <a:rPr lang="en-US"/>
              <a:pPr>
                <a:defRPr/>
              </a:pPr>
              <a:t>12/17/2014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C8F0D2-ACEE-403E-9788-49CAEC81A45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F210CA8-EFDE-4153-A3E2-D34BF7FE49A7}" type="datetimeFigureOut">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FB0792-B316-45F8-86DB-362B9A5FE0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B921C5C-042E-4720-A702-9973565CABAB}" type="datetimeFigureOut">
              <a:rPr lang="en-US"/>
              <a:pPr>
                <a:defRPr/>
              </a:pPr>
              <a:t>12/17/2014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E963C62-4A68-4462-9236-371580D44B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527671-E352-4538-A646-E9E6BAA2D283}" type="datetimeFigureOut">
              <a:rPr lang="en-US"/>
              <a:pPr>
                <a:defRPr/>
              </a:pPr>
              <a:t>12/17/2014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54BE031-9FB2-43CE-8067-638DA81C19D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B758D0D-A7F8-426F-B7D4-4B01826564E9}" type="datetimeFigureOut">
              <a:rPr lang="en-US"/>
              <a:pPr>
                <a:defRPr/>
              </a:pPr>
              <a:t>12/17/2014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844AE4-0C3D-4C36-9EC3-1B3DD7C2F90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21E164-3084-4980-B0A4-8F977BE32DE9}" type="datetimeFigureOut">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6ABAE16-7BA6-4755-8E8D-D8ABB78287B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3A8DF-1A0F-4540-8959-636019FDDAE6}" type="datetimeFigureOut">
              <a:rPr lang="en-US"/>
              <a:pPr>
                <a:defRPr/>
              </a:pPr>
              <a:t>12/17/2014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D69BCCC-E17F-4FBB-8686-CDC43D9185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1C96703-BC47-428E-90B0-BA2517235137}" type="datetimeFigureOut">
              <a:rPr lang="en-US"/>
              <a:pPr>
                <a:defRPr/>
              </a:pPr>
              <a:t>12/17/2014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DF0D2AD-3B8A-4BF5-995E-A3382D8FC3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8.emf"/><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nhslothian.scot.nhs.uk/OurOrganisation/Consultations/Pages/default.aspx"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astlothianconsultations.co.uk/"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62038" y="4448175"/>
            <a:ext cx="7150100" cy="381000"/>
          </a:xfrm>
          <a:prstGeom prst="rect">
            <a:avLst/>
          </a:prstGeom>
          <a:noFill/>
          <a:ln w="9525">
            <a:noFill/>
            <a:miter lim="800000"/>
            <a:headEnd/>
            <a:tailEnd/>
          </a:ln>
        </p:spPr>
        <p:txBody>
          <a:bodyPr>
            <a:spAutoFit/>
          </a:bodyPr>
          <a:lstStyle/>
          <a:p>
            <a:pPr algn="ctr"/>
            <a:r>
              <a:rPr lang="en-US" sz="2800" baseline="30000">
                <a:solidFill>
                  <a:schemeClr val="tx2"/>
                </a:solidFill>
                <a:latin typeface="Calibri" pitchFamily="34" charset="0"/>
                <a:cs typeface="Helvetica" pitchFamily="34" charset="0"/>
              </a:rPr>
              <a:t>First consultation draft of a Joint Strategic Plan for East Lothian</a:t>
            </a:r>
          </a:p>
        </p:txBody>
      </p:sp>
      <p:pic>
        <p:nvPicPr>
          <p:cNvPr id="6"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7"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13316" name="Rectangle 6"/>
          <p:cNvSpPr>
            <a:spLocks noGrp="1"/>
          </p:cNvSpPr>
          <p:nvPr>
            <p:ph type="title" idx="4294967295"/>
          </p:nvPr>
        </p:nvSpPr>
        <p:spPr>
          <a:xfrm>
            <a:off x="457200" y="1143000"/>
            <a:ext cx="8229600" cy="1638300"/>
          </a:xfrm>
        </p:spPr>
        <p:txBody>
          <a:bodyPr/>
          <a:lstStyle/>
          <a:p>
            <a:r>
              <a:rPr lang="en-GB" smtClean="0">
                <a:solidFill>
                  <a:schemeClr val="tx2"/>
                </a:solidFill>
              </a:rPr>
              <a:t>East Lothian Health and Social Care Partnership</a:t>
            </a:r>
            <a:endParaRPr lang="en-US"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 presetClass="entr" presetSubtype="8" accel="50000" decel="5000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accel="50000" decel="5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1+#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astlothianmalelife#12A2515"/>
          <p:cNvPicPr>
            <a:picLocks noChangeAspect="1" noChangeArrowheads="1"/>
          </p:cNvPicPr>
          <p:nvPr/>
        </p:nvPicPr>
        <p:blipFill>
          <a:blip r:embed="rId2"/>
          <a:srcRect/>
          <a:stretch>
            <a:fillRect/>
          </a:stretch>
        </p:blipFill>
        <p:spPr bwMode="auto">
          <a:xfrm>
            <a:off x="698500" y="800100"/>
            <a:ext cx="7064172" cy="45112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descr="unscheduledadmissio#12A251F"/>
          <p:cNvPicPr>
            <a:picLocks noChangeAspect="1" noChangeArrowheads="1"/>
          </p:cNvPicPr>
          <p:nvPr/>
        </p:nvPicPr>
        <p:blipFill>
          <a:blip r:embed="rId2"/>
          <a:srcRect/>
          <a:stretch>
            <a:fillRect/>
          </a:stretch>
        </p:blipFill>
        <p:spPr bwMode="auto">
          <a:xfrm>
            <a:off x="190500" y="635000"/>
            <a:ext cx="8699500" cy="6223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unscheduledcarereso#12A2520"/>
          <p:cNvPicPr>
            <a:picLocks noChangeAspect="1" noChangeArrowheads="1"/>
          </p:cNvPicPr>
          <p:nvPr/>
        </p:nvPicPr>
        <p:blipFill>
          <a:blip r:embed="rId2"/>
          <a:srcRect/>
          <a:stretch>
            <a:fillRect/>
          </a:stretch>
        </p:blipFill>
        <p:spPr bwMode="auto">
          <a:xfrm>
            <a:off x="317500" y="444500"/>
            <a:ext cx="8470900" cy="6121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3" name="Picture 7"/>
          <p:cNvPicPr>
            <a:picLocks noChangeAspect="1" noChangeArrowheads="1"/>
          </p:cNvPicPr>
          <p:nvPr/>
        </p:nvPicPr>
        <p:blipFill>
          <a:blip r:embed="rId2"/>
          <a:srcRect/>
          <a:stretch>
            <a:fillRect/>
          </a:stretch>
        </p:blipFill>
        <p:spPr bwMode="auto">
          <a:xfrm>
            <a:off x="603116" y="680936"/>
            <a:ext cx="7597302" cy="53261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2530"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pic>
        <p:nvPicPr>
          <p:cNvPr id="22531"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22532"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25294" y="690661"/>
            <a:ext cx="8280569" cy="507783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36867"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pic>
        <p:nvPicPr>
          <p:cNvPr id="36868"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36869"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pic>
        <p:nvPicPr>
          <p:cNvPr id="36871" name="Picture 2"/>
          <p:cNvPicPr>
            <a:picLocks noChangeAspect="1" noChangeArrowheads="1"/>
          </p:cNvPicPr>
          <p:nvPr/>
        </p:nvPicPr>
        <p:blipFill>
          <a:blip r:embed="rId6"/>
          <a:srcRect/>
          <a:stretch>
            <a:fillRect/>
          </a:stretch>
        </p:blipFill>
        <p:spPr bwMode="auto">
          <a:xfrm>
            <a:off x="846294" y="787940"/>
            <a:ext cx="7589906" cy="5204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35843"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pic>
        <p:nvPicPr>
          <p:cNvPr id="35844"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35845"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pic>
        <p:nvPicPr>
          <p:cNvPr id="35847" name="Picture 7"/>
          <p:cNvPicPr>
            <a:picLocks noChangeAspect="1" noChangeArrowheads="1"/>
          </p:cNvPicPr>
          <p:nvPr/>
        </p:nvPicPr>
        <p:blipFill>
          <a:blip r:embed="rId6"/>
          <a:srcRect/>
          <a:stretch>
            <a:fillRect/>
          </a:stretch>
        </p:blipFill>
        <p:spPr bwMode="auto">
          <a:xfrm>
            <a:off x="817123" y="710119"/>
            <a:ext cx="7675124" cy="53113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descr="scotlandeastlothian#12A251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4578" name="Picture 6" descr="figure_cells.png"/>
          <p:cNvPicPr>
            <a:picLocks noChangeAspect="1"/>
          </p:cNvPicPr>
          <p:nvPr/>
        </p:nvPicPr>
        <p:blipFill>
          <a:blip r:embed="rId3"/>
          <a:srcRect/>
          <a:stretch>
            <a:fillRect/>
          </a:stretch>
        </p:blipFill>
        <p:spPr bwMode="auto">
          <a:xfrm>
            <a:off x="-277813" y="4859338"/>
            <a:ext cx="1963738" cy="1881187"/>
          </a:xfrm>
          <a:prstGeom prst="rect">
            <a:avLst/>
          </a:prstGeom>
          <a:noFill/>
          <a:ln w="9525">
            <a:noFill/>
            <a:miter lim="800000"/>
            <a:headEnd/>
            <a:tailEnd/>
          </a:ln>
        </p:spPr>
      </p:pic>
      <p:sp>
        <p:nvSpPr>
          <p:cNvPr id="12" name="TextBox 11"/>
          <p:cNvSpPr txBox="1">
            <a:spLocks noChangeArrowheads="1"/>
          </p:cNvSpPr>
          <p:nvPr/>
        </p:nvSpPr>
        <p:spPr bwMode="auto">
          <a:xfrm>
            <a:off x="931863" y="1688304"/>
            <a:ext cx="7234237" cy="4329390"/>
          </a:xfrm>
          <a:prstGeom prst="rect">
            <a:avLst/>
          </a:prstGeom>
          <a:noFill/>
          <a:ln w="9525">
            <a:noFill/>
            <a:miter lim="800000"/>
            <a:headEnd/>
            <a:tailEnd/>
          </a:ln>
        </p:spPr>
        <p:txBody>
          <a:bodyPr>
            <a:spAutoFit/>
          </a:bodyPr>
          <a:lstStyle/>
          <a:p>
            <a:pPr marL="342900" indent="-342900">
              <a:spcAft>
                <a:spcPts val="600"/>
              </a:spcAft>
              <a:buSzPct val="80000"/>
              <a:buFont typeface="Calibri" pitchFamily="34" charset="0"/>
              <a:buChar char="•"/>
            </a:pPr>
            <a:r>
              <a:rPr lang="en-US" sz="2800" baseline="30000" dirty="0">
                <a:solidFill>
                  <a:srgbClr val="17375E"/>
                </a:solidFill>
                <a:latin typeface="+mn-lt"/>
              </a:rPr>
              <a:t>People are able to look after and improve their own health and wellbeing and live in good health for longer </a:t>
            </a:r>
          </a:p>
          <a:p>
            <a:pPr marL="342900" indent="-342900">
              <a:spcAft>
                <a:spcPts val="600"/>
              </a:spcAft>
              <a:buSzPct val="80000"/>
              <a:buFont typeface="Calibri" pitchFamily="34" charset="0"/>
              <a:buNone/>
            </a:pPr>
            <a:endParaRPr lang="en-US" sz="2800" baseline="30000" dirty="0">
              <a:solidFill>
                <a:srgbClr val="17375E"/>
              </a:solidFill>
              <a:latin typeface="+mn-lt"/>
            </a:endParaRPr>
          </a:p>
          <a:p>
            <a:pPr marL="342900" indent="-342900">
              <a:spcAft>
                <a:spcPts val="600"/>
              </a:spcAft>
              <a:buSzPct val="80000"/>
              <a:buFont typeface="Calibri" pitchFamily="34" charset="0"/>
              <a:buChar char="•"/>
            </a:pPr>
            <a:r>
              <a:rPr lang="en-US" sz="2800" baseline="30000" dirty="0">
                <a:solidFill>
                  <a:srgbClr val="17375E"/>
                </a:solidFill>
                <a:latin typeface="+mn-lt"/>
              </a:rPr>
              <a:t>People, including those with disabilities, long term conditions, or who are frail, are able to live, as far as reasonably practicable, independently and at home or in a homely setting in their community.</a:t>
            </a:r>
          </a:p>
          <a:p>
            <a:pPr marL="342900" indent="-342900">
              <a:spcAft>
                <a:spcPts val="600"/>
              </a:spcAft>
              <a:buSzPct val="80000"/>
              <a:buFont typeface="Calibri" pitchFamily="34" charset="0"/>
              <a:buNone/>
            </a:pPr>
            <a:endParaRPr lang="en-US" sz="2800" baseline="30000" dirty="0">
              <a:solidFill>
                <a:srgbClr val="17375E"/>
              </a:solidFill>
              <a:latin typeface="+mn-lt"/>
            </a:endParaRPr>
          </a:p>
          <a:p>
            <a:pPr marL="342900" indent="-342900">
              <a:spcAft>
                <a:spcPts val="600"/>
              </a:spcAft>
              <a:buSzPct val="80000"/>
              <a:buFont typeface="Calibri" pitchFamily="34" charset="0"/>
              <a:buChar char="•"/>
            </a:pPr>
            <a:r>
              <a:rPr lang="en-US" sz="2800" baseline="30000" dirty="0">
                <a:solidFill>
                  <a:srgbClr val="17375E"/>
                </a:solidFill>
                <a:latin typeface="+mn-lt"/>
              </a:rPr>
              <a:t>People who use health and social care services have positive experiences of those services, and have their dignity respected </a:t>
            </a:r>
          </a:p>
          <a:p>
            <a:pPr marL="342900" indent="-342900">
              <a:spcAft>
                <a:spcPts val="600"/>
              </a:spcAft>
              <a:buSzPct val="80000"/>
              <a:buFont typeface="Calibri" pitchFamily="34" charset="0"/>
              <a:buChar char="•"/>
            </a:pPr>
            <a:r>
              <a:rPr lang="en-US" sz="2000" dirty="0">
                <a:solidFill>
                  <a:srgbClr val="17375E"/>
                </a:solidFill>
                <a:latin typeface="Calibri" pitchFamily="34" charset="0"/>
              </a:rPr>
              <a:t>Health and social care services contribute to reducing health inequalities</a:t>
            </a:r>
            <a:endParaRPr lang="en-US" sz="2000" baseline="30000" dirty="0">
              <a:solidFill>
                <a:srgbClr val="17375E"/>
              </a:solidFill>
              <a:latin typeface="Calibri" pitchFamily="34" charset="0"/>
            </a:endParaRPr>
          </a:p>
          <a:p>
            <a:pPr marL="342900" indent="-342900">
              <a:spcAft>
                <a:spcPts val="600"/>
              </a:spcAft>
              <a:buSzPct val="80000"/>
              <a:buFont typeface="Calibri" pitchFamily="34" charset="0"/>
              <a:buChar char="•"/>
            </a:pPr>
            <a:endParaRPr lang="en-US" sz="2800" baseline="30000" dirty="0">
              <a:solidFill>
                <a:srgbClr val="17375E"/>
              </a:solidFill>
              <a:latin typeface="Calibri" pitchFamily="34" charset="0"/>
            </a:endParaRPr>
          </a:p>
        </p:txBody>
      </p:sp>
      <p:sp>
        <p:nvSpPr>
          <p:cNvPr id="23" name="TextBox 22"/>
          <p:cNvSpPr txBox="1">
            <a:spLocks noChangeArrowheads="1"/>
          </p:cNvSpPr>
          <p:nvPr/>
        </p:nvSpPr>
        <p:spPr bwMode="auto">
          <a:xfrm>
            <a:off x="931863" y="711200"/>
            <a:ext cx="6562725" cy="412750"/>
          </a:xfrm>
          <a:prstGeom prst="rect">
            <a:avLst/>
          </a:prstGeom>
          <a:noFill/>
          <a:ln w="9525">
            <a:noFill/>
            <a:miter lim="800000"/>
            <a:headEnd/>
            <a:tailEnd/>
          </a:ln>
        </p:spPr>
        <p:txBody>
          <a:bodyPr>
            <a:spAutoFit/>
          </a:bodyPr>
          <a:lstStyle/>
          <a:p>
            <a:r>
              <a:rPr lang="en-US" sz="3200" b="1" baseline="30000">
                <a:latin typeface="Calibri" pitchFamily="34" charset="0"/>
                <a:cs typeface="Helvetica" pitchFamily="34" charset="0"/>
              </a:rPr>
              <a:t>National health and wellbeing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5602" name="Picture 6" descr="figure_cells.png"/>
          <p:cNvPicPr>
            <a:picLocks noChangeAspect="1"/>
          </p:cNvPicPr>
          <p:nvPr/>
        </p:nvPicPr>
        <p:blipFill>
          <a:blip r:embed="rId3"/>
          <a:srcRect/>
          <a:stretch>
            <a:fillRect/>
          </a:stretch>
        </p:blipFill>
        <p:spPr bwMode="auto">
          <a:xfrm>
            <a:off x="-277813" y="4859338"/>
            <a:ext cx="1963738" cy="1881187"/>
          </a:xfrm>
          <a:prstGeom prst="rect">
            <a:avLst/>
          </a:prstGeom>
          <a:noFill/>
          <a:ln w="9525">
            <a:noFill/>
            <a:miter lim="800000"/>
            <a:headEnd/>
            <a:tailEnd/>
          </a:ln>
        </p:spPr>
      </p:pic>
      <p:sp>
        <p:nvSpPr>
          <p:cNvPr id="12" name="TextBox 11"/>
          <p:cNvSpPr txBox="1">
            <a:spLocks noChangeArrowheads="1"/>
          </p:cNvSpPr>
          <p:nvPr/>
        </p:nvSpPr>
        <p:spPr bwMode="auto">
          <a:xfrm>
            <a:off x="931863" y="565150"/>
            <a:ext cx="7234237" cy="5529719"/>
          </a:xfrm>
          <a:prstGeom prst="rect">
            <a:avLst/>
          </a:prstGeom>
          <a:noFill/>
          <a:ln w="9525">
            <a:noFill/>
            <a:miter lim="800000"/>
            <a:headEnd/>
            <a:tailEnd/>
          </a:ln>
        </p:spPr>
        <p:txBody>
          <a:bodyPr>
            <a:spAutoFit/>
          </a:bodyPr>
          <a:lstStyle/>
          <a:p>
            <a:pPr marL="342900" indent="-342900"/>
            <a:r>
              <a:rPr lang="en-US" sz="2000" dirty="0">
                <a:solidFill>
                  <a:srgbClr val="17375E"/>
                </a:solidFill>
                <a:latin typeface="Calibri" pitchFamily="34" charset="0"/>
              </a:rPr>
              <a:t>	</a:t>
            </a:r>
          </a:p>
          <a:p>
            <a:pPr marL="342900" indent="-342900"/>
            <a:endParaRPr lang="en-US" sz="2000" dirty="0">
              <a:solidFill>
                <a:srgbClr val="17375E"/>
              </a:solidFill>
              <a:latin typeface="Calibri" pitchFamily="34" charset="0"/>
            </a:endParaRPr>
          </a:p>
          <a:p>
            <a:pPr marL="342900" indent="-342900"/>
            <a:r>
              <a:rPr lang="en-US" sz="2000" dirty="0">
                <a:solidFill>
                  <a:srgbClr val="17375E"/>
                </a:solidFill>
                <a:latin typeface="Calibri" pitchFamily="34" charset="0"/>
              </a:rPr>
              <a:t>	</a:t>
            </a:r>
            <a:endParaRPr lang="en-US" sz="2000" dirty="0" smtClean="0">
              <a:solidFill>
                <a:srgbClr val="17375E"/>
              </a:solidFill>
              <a:latin typeface="Calibri" pitchFamily="34" charset="0"/>
            </a:endParaRPr>
          </a:p>
          <a:p>
            <a:pPr marL="342900" indent="-342900"/>
            <a:r>
              <a:rPr lang="en-US" sz="2000" dirty="0" smtClean="0">
                <a:solidFill>
                  <a:srgbClr val="17375E"/>
                </a:solidFill>
                <a:latin typeface="Calibri" pitchFamily="34" charset="0"/>
              </a:rPr>
              <a:t>	People </a:t>
            </a:r>
            <a:r>
              <a:rPr lang="en-US" sz="2000" dirty="0">
                <a:solidFill>
                  <a:srgbClr val="17375E"/>
                </a:solidFill>
                <a:latin typeface="Calibri" pitchFamily="34" charset="0"/>
              </a:rPr>
              <a:t>who provide unpaid care are supported to reduce the potential impact of their caring role on their own health and well-being.</a:t>
            </a:r>
          </a:p>
          <a:p>
            <a:pPr marL="342900" indent="-342900"/>
            <a:endParaRPr lang="en-US" sz="2000" dirty="0">
              <a:solidFill>
                <a:srgbClr val="17375E"/>
              </a:solidFill>
              <a:latin typeface="Calibri" pitchFamily="34" charset="0"/>
            </a:endParaRPr>
          </a:p>
          <a:p>
            <a:pPr marL="342900" indent="-342900"/>
            <a:r>
              <a:rPr lang="en-US" sz="2000" dirty="0">
                <a:solidFill>
                  <a:srgbClr val="17375E"/>
                </a:solidFill>
                <a:latin typeface="Calibri" pitchFamily="34" charset="0"/>
              </a:rPr>
              <a:t>	People who use health and social care services are safe from harm </a:t>
            </a:r>
          </a:p>
          <a:p>
            <a:pPr marL="342900" indent="-342900"/>
            <a:endParaRPr lang="en-US" sz="2000" dirty="0">
              <a:solidFill>
                <a:srgbClr val="17375E"/>
              </a:solidFill>
              <a:latin typeface="Calibri" pitchFamily="34" charset="0"/>
            </a:endParaRPr>
          </a:p>
          <a:p>
            <a:pPr marL="342900" indent="-342900"/>
            <a:r>
              <a:rPr lang="en-US" sz="2000" dirty="0">
                <a:solidFill>
                  <a:srgbClr val="17375E"/>
                </a:solidFill>
                <a:latin typeface="Calibri" pitchFamily="34" charset="0"/>
              </a:rPr>
              <a:t>	People who work in health and social care services are supported to continuously improve the information, support, care and treatment they provide and feel engaged with the work they do.</a:t>
            </a:r>
          </a:p>
          <a:p>
            <a:pPr marL="342900" indent="-342900"/>
            <a:endParaRPr lang="en-US" sz="2000" dirty="0">
              <a:solidFill>
                <a:srgbClr val="17375E"/>
              </a:solidFill>
              <a:latin typeface="Calibri" pitchFamily="34" charset="0"/>
            </a:endParaRPr>
          </a:p>
          <a:p>
            <a:pPr marL="342900" indent="-342900"/>
            <a:r>
              <a:rPr lang="en-US" sz="2000" dirty="0">
                <a:solidFill>
                  <a:srgbClr val="17375E"/>
                </a:solidFill>
                <a:latin typeface="Calibri" pitchFamily="34" charset="0"/>
              </a:rPr>
              <a:t>	Resources are used effectively in the provision of health and social care services, without waste </a:t>
            </a:r>
          </a:p>
          <a:p>
            <a:pPr marL="342900" indent="-342900">
              <a:spcAft>
                <a:spcPts val="600"/>
              </a:spcAft>
              <a:buSzPct val="80000"/>
              <a:buFont typeface="Calibri" pitchFamily="34" charset="0"/>
              <a:buChar char="•"/>
            </a:pPr>
            <a:endParaRPr lang="en-US" sz="2000" baseline="30000" dirty="0">
              <a:solidFill>
                <a:srgbClr val="17375E"/>
              </a:solidFill>
              <a:latin typeface="Calibri" pitchFamily="34" charset="0"/>
            </a:endParaRPr>
          </a:p>
        </p:txBody>
      </p:sp>
      <p:sp>
        <p:nvSpPr>
          <p:cNvPr id="23" name="TextBox 22"/>
          <p:cNvSpPr txBox="1">
            <a:spLocks noChangeArrowheads="1"/>
          </p:cNvSpPr>
          <p:nvPr/>
        </p:nvSpPr>
        <p:spPr bwMode="auto">
          <a:xfrm>
            <a:off x="931863" y="755536"/>
            <a:ext cx="6562725" cy="412750"/>
          </a:xfrm>
          <a:prstGeom prst="rect">
            <a:avLst/>
          </a:prstGeom>
          <a:noFill/>
          <a:ln w="9525">
            <a:noFill/>
            <a:miter lim="800000"/>
            <a:headEnd/>
            <a:tailEnd/>
          </a:ln>
        </p:spPr>
        <p:txBody>
          <a:bodyPr>
            <a:spAutoFit/>
          </a:bodyPr>
          <a:lstStyle/>
          <a:p>
            <a:r>
              <a:rPr lang="en-US" sz="3200" b="1" baseline="30000" dirty="0">
                <a:latin typeface="Calibri" pitchFamily="34" charset="0"/>
                <a:cs typeface="Helvetica" pitchFamily="34" charset="0"/>
              </a:rPr>
              <a:t>National health and wellbeing outcomes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85925" y="1257300"/>
            <a:ext cx="5808663" cy="4708981"/>
          </a:xfrm>
          <a:prstGeom prst="rect">
            <a:avLst/>
          </a:prstGeom>
          <a:noFill/>
          <a:ln w="9525">
            <a:noFill/>
            <a:miter lim="800000"/>
            <a:headEnd/>
            <a:tailEnd/>
          </a:ln>
        </p:spPr>
        <p:txBody>
          <a:bodyPr>
            <a:spAutoFit/>
          </a:bodyPr>
          <a:lstStyle/>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Required by legislation</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The “blueprint” for how the HSCP will shape and deliver services to meet national health and wellbeing outcomes for which it is accountable and shift the balance of care</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The overarching strategic document for all services in scope</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Divided into a minimum of two localities for this purpose, with the arrangements for each locality set out separately</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Required to deliver within a finite and challenging financial context</a:t>
            </a:r>
            <a:r>
              <a:rPr lang="en-US" sz="2000" dirty="0">
                <a:solidFill>
                  <a:srgbClr val="17375E"/>
                </a:solidFill>
                <a:latin typeface="Helvetica" pitchFamily="34" charset="0"/>
                <a:cs typeface="Helvetica" pitchFamily="34" charset="0"/>
              </a:rPr>
              <a:t>. </a:t>
            </a:r>
          </a:p>
        </p:txBody>
      </p:sp>
      <p:pic>
        <p:nvPicPr>
          <p:cNvPr id="16386"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16387"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685925" y="698500"/>
            <a:ext cx="5808663" cy="381000"/>
          </a:xfrm>
          <a:prstGeom prst="rect">
            <a:avLst/>
          </a:prstGeom>
          <a:noFill/>
          <a:ln w="9525">
            <a:noFill/>
            <a:miter lim="800000"/>
            <a:headEnd/>
            <a:tailEnd/>
          </a:ln>
        </p:spPr>
        <p:txBody>
          <a:bodyPr>
            <a:spAutoFit/>
          </a:bodyPr>
          <a:lstStyle/>
          <a:p>
            <a:r>
              <a:rPr lang="en-US" sz="2800" b="1" baseline="30000">
                <a:latin typeface="Calibri" pitchFamily="34" charset="0"/>
                <a:cs typeface="Helvetica" pitchFamily="34" charset="0"/>
              </a:rPr>
              <a:t>The Strategic Plan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85925" y="1409700"/>
            <a:ext cx="5808663" cy="809625"/>
          </a:xfrm>
          <a:prstGeom prst="rect">
            <a:avLst/>
          </a:prstGeom>
          <a:noFill/>
          <a:ln w="9525">
            <a:noFill/>
            <a:miter lim="800000"/>
            <a:headEnd/>
            <a:tailEnd/>
          </a:ln>
        </p:spPr>
        <p:txBody>
          <a:bodyPr>
            <a:spAutoFit/>
          </a:bodyPr>
          <a:lstStyle/>
          <a:p>
            <a:pPr marL="1081088" lvl="1" indent="-623888">
              <a:spcAft>
                <a:spcPts val="1800"/>
              </a:spcAft>
              <a:buFont typeface="Arial" charset="0"/>
              <a:buChar char="•"/>
            </a:pPr>
            <a:endParaRPr lang="en-GB" sz="1600">
              <a:solidFill>
                <a:srgbClr val="17375E"/>
              </a:solidFill>
              <a:latin typeface="Calibri" pitchFamily="34" charset="0"/>
              <a:ea typeface="Helvetica" pitchFamily="34" charset="0"/>
              <a:cs typeface="Helvetica" pitchFamily="34" charset="0"/>
            </a:endParaRPr>
          </a:p>
          <a:p>
            <a:pPr marL="1081088" lvl="1" indent="-623888">
              <a:spcAft>
                <a:spcPts val="1800"/>
              </a:spcAft>
              <a:buFont typeface="Arial" charset="0"/>
              <a:buNone/>
            </a:pPr>
            <a:endParaRPr lang="en-US" sz="1600">
              <a:solidFill>
                <a:srgbClr val="17375E"/>
              </a:solidFill>
              <a:latin typeface="Calibri" pitchFamily="34" charset="0"/>
              <a:ea typeface="Helvetica" pitchFamily="34" charset="0"/>
              <a:cs typeface="Helvetica" pitchFamily="34" charset="0"/>
            </a:endParaRPr>
          </a:p>
        </p:txBody>
      </p:sp>
      <p:pic>
        <p:nvPicPr>
          <p:cNvPr id="23554"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3555"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pic>
        <p:nvPicPr>
          <p:cNvPr id="28"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29"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sp>
        <p:nvSpPr>
          <p:cNvPr id="23558" name="Rectangle 11"/>
          <p:cNvSpPr>
            <a:spLocks noGrp="1"/>
          </p:cNvSpPr>
          <p:nvPr>
            <p:ph type="title"/>
          </p:nvPr>
        </p:nvSpPr>
        <p:spPr>
          <a:xfrm>
            <a:off x="914400" y="609600"/>
            <a:ext cx="8229600" cy="584200"/>
          </a:xfrm>
        </p:spPr>
        <p:txBody>
          <a:bodyPr/>
          <a:lstStyle/>
          <a:p>
            <a:pPr algn="l" eaLnBrk="1" hangingPunct="1"/>
            <a:r>
              <a:rPr lang="en-GB" sz="3200" smtClean="0"/>
              <a:t>Planning gaps</a:t>
            </a:r>
            <a:endParaRPr lang="en-US" sz="3200" smtClean="0"/>
          </a:p>
        </p:txBody>
      </p:sp>
      <p:sp>
        <p:nvSpPr>
          <p:cNvPr id="23559" name="Rectangle 12"/>
          <p:cNvSpPr>
            <a:spLocks noGrp="1"/>
          </p:cNvSpPr>
          <p:nvPr>
            <p:ph type="body" sz="half" idx="1"/>
          </p:nvPr>
        </p:nvSpPr>
        <p:spPr>
          <a:xfrm>
            <a:off x="457200" y="1600200"/>
            <a:ext cx="3492500" cy="4525963"/>
          </a:xfrm>
        </p:spPr>
        <p:txBody>
          <a:bodyPr/>
          <a:lstStyle/>
          <a:p>
            <a:pPr lvl="1" eaLnBrk="1" hangingPunct="1">
              <a:buFont typeface="Arial" charset="0"/>
              <a:buNone/>
            </a:pPr>
            <a:r>
              <a:rPr lang="en-GB" sz="2000" smtClean="0">
                <a:solidFill>
                  <a:srgbClr val="17375E"/>
                </a:solidFill>
              </a:rPr>
              <a:t>Dementia</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Carers</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Primary Care</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Transitions between</a:t>
            </a:r>
          </a:p>
          <a:p>
            <a:pPr lvl="1" eaLnBrk="1" hangingPunct="1">
              <a:buFont typeface="Arial" charset="0"/>
              <a:buNone/>
            </a:pPr>
            <a:r>
              <a:rPr lang="en-GB" sz="2000" smtClean="0">
                <a:solidFill>
                  <a:srgbClr val="17375E"/>
                </a:solidFill>
              </a:rPr>
              <a:t>services</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Anticipatory and</a:t>
            </a:r>
          </a:p>
          <a:p>
            <a:pPr lvl="1" eaLnBrk="1" hangingPunct="1">
              <a:buFont typeface="Arial" charset="0"/>
              <a:buNone/>
            </a:pPr>
            <a:r>
              <a:rPr lang="en-GB" sz="2000" smtClean="0">
                <a:solidFill>
                  <a:srgbClr val="17375E"/>
                </a:solidFill>
              </a:rPr>
              <a:t>preventative care</a:t>
            </a:r>
            <a:endParaRPr lang="en-US" sz="2000" smtClean="0">
              <a:solidFill>
                <a:srgbClr val="17375E"/>
              </a:solidFill>
            </a:endParaRPr>
          </a:p>
        </p:txBody>
      </p:sp>
      <p:sp>
        <p:nvSpPr>
          <p:cNvPr id="23560" name="Rectangle 13"/>
          <p:cNvSpPr>
            <a:spLocks noGrp="1"/>
          </p:cNvSpPr>
          <p:nvPr>
            <p:ph type="body" sz="half" idx="2"/>
          </p:nvPr>
        </p:nvSpPr>
        <p:spPr/>
        <p:txBody>
          <a:bodyPr/>
          <a:lstStyle/>
          <a:p>
            <a:pPr lvl="1" eaLnBrk="1" hangingPunct="1">
              <a:buFont typeface="Arial" charset="0"/>
              <a:buNone/>
            </a:pPr>
            <a:r>
              <a:rPr lang="en-GB" sz="2000" smtClean="0">
                <a:solidFill>
                  <a:srgbClr val="17375E"/>
                </a:solidFill>
              </a:rPr>
              <a:t>Data and information</a:t>
            </a:r>
          </a:p>
          <a:p>
            <a:pPr lvl="1" eaLnBrk="1" hangingPunct="1">
              <a:buFont typeface="Arial" charset="0"/>
              <a:buNone/>
            </a:pPr>
            <a:r>
              <a:rPr lang="en-GB" sz="2000" smtClean="0">
                <a:solidFill>
                  <a:srgbClr val="17375E"/>
                </a:solidFill>
              </a:rPr>
              <a:t>sharing</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Links with Housing</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Unmet need</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Estates and beds</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Day Centres</a:t>
            </a:r>
          </a:p>
          <a:p>
            <a:pPr lvl="1" eaLnBrk="1" hangingPunct="1">
              <a:buFont typeface="Arial" charset="0"/>
              <a:buNone/>
            </a:pPr>
            <a:endParaRPr lang="en-GB" sz="2000" smtClean="0">
              <a:solidFill>
                <a:srgbClr val="17375E"/>
              </a:solidFill>
            </a:endParaRPr>
          </a:p>
          <a:p>
            <a:pPr lvl="1" eaLnBrk="1" hangingPunct="1">
              <a:buFont typeface="Arial" charset="0"/>
              <a:buNone/>
            </a:pPr>
            <a:r>
              <a:rPr lang="en-GB" sz="2000" smtClean="0">
                <a:solidFill>
                  <a:srgbClr val="17375E"/>
                </a:solidFill>
              </a:rPr>
              <a:t>……. and acute services in scope</a:t>
            </a:r>
          </a:p>
          <a:p>
            <a:pPr eaLnBrk="1" hangingPunct="1">
              <a:buFont typeface="Arial" charset="0"/>
              <a:buNone/>
            </a:pPr>
            <a:endParaRPr lang="en-US"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nodePh="1">
                                  <p:stCondLst>
                                    <p:cond delay="0"/>
                                  </p:stCondLst>
                                  <p:endCondLst>
                                    <p:cond evt="begin" delay="0">
                                      <p:tn val="14"/>
                                    </p:cond>
                                  </p:end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88900" y="71438"/>
            <a:ext cx="9163050" cy="549275"/>
          </a:xfrm>
        </p:spPr>
        <p:txBody>
          <a:bodyPr/>
          <a:lstStyle/>
          <a:p>
            <a:pPr eaLnBrk="1" hangingPunct="1"/>
            <a:r>
              <a:rPr lang="en-GB" sz="3500" smtClean="0"/>
              <a:t>And the (draft) Strategic Objectives</a:t>
            </a:r>
          </a:p>
        </p:txBody>
      </p:sp>
      <p:sp>
        <p:nvSpPr>
          <p:cNvPr id="26626" name="TextBox 4"/>
          <p:cNvSpPr txBox="1">
            <a:spLocks noChangeArrowheads="1"/>
          </p:cNvSpPr>
          <p:nvPr/>
        </p:nvSpPr>
        <p:spPr bwMode="auto">
          <a:xfrm>
            <a:off x="850900" y="908050"/>
            <a:ext cx="3865563" cy="6186309"/>
          </a:xfrm>
          <a:prstGeom prst="rect">
            <a:avLst/>
          </a:prstGeom>
          <a:noFill/>
          <a:ln w="9525">
            <a:noFill/>
            <a:miter lim="800000"/>
            <a:headEnd/>
            <a:tailEnd/>
          </a:ln>
        </p:spPr>
        <p:txBody>
          <a:bodyPr>
            <a:spAutoFit/>
          </a:bodyPr>
          <a:lstStyle/>
          <a:p>
            <a:pPr defTabSz="914400"/>
            <a:r>
              <a:rPr lang="en-GB" sz="1600" b="1" dirty="0">
                <a:solidFill>
                  <a:schemeClr val="tx2"/>
                </a:solidFill>
                <a:latin typeface="Calibri" pitchFamily="34" charset="0"/>
                <a:ea typeface="Times New Roman" pitchFamily="18" charset="0"/>
                <a:cs typeface="Arial" charset="0"/>
              </a:rPr>
              <a:t>Our (draft) joint Strategic Plan has eight objectives aligned to national health and wellbeing outcomes:</a:t>
            </a:r>
          </a:p>
          <a:p>
            <a:pPr defTabSz="914400"/>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Making universal services more accessible and developing communities</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Improving prevention and early intervention</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Reducing unscheduled / institutional care</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Providing care closer to home</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Delivering services within an integrated care model</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Enabling people to have more choice and control</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Improving efficiency and effectiveness</a:t>
            </a:r>
          </a:p>
          <a:p>
            <a:pPr defTabSz="914400">
              <a:buFont typeface="Arial" charset="0"/>
              <a:buChar char="•"/>
            </a:pPr>
            <a:endParaRPr lang="en-GB" sz="1600" dirty="0">
              <a:solidFill>
                <a:srgbClr val="000000"/>
              </a:solidFill>
              <a:latin typeface="Calibri" pitchFamily="34" charset="0"/>
              <a:ea typeface="Times New Roman" pitchFamily="18" charset="0"/>
              <a:cs typeface="Arial" charset="0"/>
            </a:endParaRPr>
          </a:p>
          <a:p>
            <a:pPr defTabSz="914400">
              <a:buFont typeface="Arial" charset="0"/>
              <a:buChar char="•"/>
            </a:pPr>
            <a:r>
              <a:rPr lang="en-GB" sz="1600" dirty="0">
                <a:solidFill>
                  <a:srgbClr val="000000"/>
                </a:solidFill>
                <a:latin typeface="Calibri" pitchFamily="34" charset="0"/>
                <a:ea typeface="Times New Roman" pitchFamily="18" charset="0"/>
                <a:cs typeface="Arial" charset="0"/>
              </a:rPr>
              <a:t>Addressing health inequalities</a:t>
            </a:r>
          </a:p>
          <a:p>
            <a:pPr defTabSz="914400"/>
            <a:endParaRPr lang="en-GB" sz="1400" dirty="0">
              <a:solidFill>
                <a:srgbClr val="000000"/>
              </a:solidFill>
              <a:latin typeface="Calibri" pitchFamily="34" charset="0"/>
              <a:ea typeface="Times New Roman" pitchFamily="18" charset="0"/>
              <a:cs typeface="Arial" charset="0"/>
            </a:endParaRPr>
          </a:p>
          <a:p>
            <a:pPr defTabSz="914400"/>
            <a:endParaRPr lang="en-GB" sz="1400" dirty="0">
              <a:latin typeface="Calibri" pitchFamily="34" charset="0"/>
              <a:ea typeface="Times New Roman" pitchFamily="18" charset="0"/>
              <a:cs typeface="Arial" charset="0"/>
            </a:endParaRPr>
          </a:p>
        </p:txBody>
      </p:sp>
      <p:sp>
        <p:nvSpPr>
          <p:cNvPr id="21507" name="Slide Number Placeholder 7"/>
          <p:cNvSpPr txBox="1">
            <a:spLocks noGrp="1"/>
          </p:cNvSpPr>
          <p:nvPr/>
        </p:nvSpPr>
        <p:spPr bwMode="auto">
          <a:xfrm>
            <a:off x="6553200" y="6356350"/>
            <a:ext cx="2133600" cy="365125"/>
          </a:xfrm>
          <a:prstGeom prst="rect">
            <a:avLst/>
          </a:prstGeom>
          <a:noFill/>
          <a:ln>
            <a:miter lim="800000"/>
            <a:headEnd/>
            <a:tailEnd/>
          </a:ln>
        </p:spPr>
        <p:txBody>
          <a:bodyPr/>
          <a:lstStyle/>
          <a:p>
            <a:pPr defTabSz="914400">
              <a:defRPr/>
            </a:pPr>
            <a:fld id="{12B1A856-C9F6-457D-9FBC-0FF9AECD0428}" type="slidenum">
              <a:rPr lang="en-GB">
                <a:latin typeface="+mn-lt"/>
              </a:rPr>
              <a:pPr defTabSz="914400">
                <a:defRPr/>
              </a:pPr>
              <a:t>21</a:t>
            </a:fld>
            <a:endParaRPr lang="en-GB">
              <a:latin typeface="+mn-lt"/>
            </a:endParaRPr>
          </a:p>
        </p:txBody>
      </p:sp>
      <p:sp>
        <p:nvSpPr>
          <p:cNvPr id="7" name="Rectangle 6"/>
          <p:cNvSpPr/>
          <p:nvPr/>
        </p:nvSpPr>
        <p:spPr>
          <a:xfrm>
            <a:off x="5994400" y="2060575"/>
            <a:ext cx="2517775" cy="576263"/>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GB" sz="1400" b="1">
                <a:solidFill>
                  <a:schemeClr val="tx1"/>
                </a:solidFill>
              </a:rPr>
              <a:t> Fit for the future</a:t>
            </a:r>
          </a:p>
        </p:txBody>
      </p:sp>
      <p:sp>
        <p:nvSpPr>
          <p:cNvPr id="10" name="Oval 9"/>
          <p:cNvSpPr/>
          <p:nvPr/>
        </p:nvSpPr>
        <p:spPr>
          <a:xfrm>
            <a:off x="5202251" y="1700808"/>
            <a:ext cx="866256" cy="792088"/>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sz="1200" b="1" dirty="0"/>
          </a:p>
        </p:txBody>
      </p:sp>
      <p:sp>
        <p:nvSpPr>
          <p:cNvPr id="11" name="Rectangle 10"/>
          <p:cNvSpPr/>
          <p:nvPr/>
        </p:nvSpPr>
        <p:spPr>
          <a:xfrm>
            <a:off x="5994400" y="3122613"/>
            <a:ext cx="2517775" cy="576262"/>
          </a:xfrm>
          <a:prstGeom prst="rect">
            <a:avLst/>
          </a:prstGeom>
          <a:noFill/>
          <a:ln>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GB" sz="1400" b="1">
                <a:solidFill>
                  <a:schemeClr val="tx1"/>
                </a:solidFill>
              </a:rPr>
              <a:t> Care first</a:t>
            </a:r>
          </a:p>
        </p:txBody>
      </p:sp>
      <p:sp>
        <p:nvSpPr>
          <p:cNvPr id="12" name="Oval 11"/>
          <p:cNvSpPr/>
          <p:nvPr/>
        </p:nvSpPr>
        <p:spPr>
          <a:xfrm>
            <a:off x="5202251" y="2708920"/>
            <a:ext cx="866256" cy="792088"/>
          </a:xfrm>
          <a:prstGeom prst="ellipse">
            <a:avLst/>
          </a:prstGeom>
          <a:solidFill>
            <a:schemeClr val="accent2"/>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fontAlgn="auto">
              <a:spcBef>
                <a:spcPts val="0"/>
              </a:spcBef>
              <a:spcAft>
                <a:spcPts val="0"/>
              </a:spcAft>
              <a:defRPr/>
            </a:pPr>
            <a:endParaRPr lang="en-GB" sz="1200" b="1" dirty="0"/>
          </a:p>
        </p:txBody>
      </p:sp>
      <p:sp>
        <p:nvSpPr>
          <p:cNvPr id="13" name="Rectangle 12"/>
          <p:cNvSpPr/>
          <p:nvPr/>
        </p:nvSpPr>
        <p:spPr>
          <a:xfrm>
            <a:off x="6011863" y="4183063"/>
            <a:ext cx="2517775" cy="576262"/>
          </a:xfrm>
          <a:prstGeom prst="rect">
            <a:avLst/>
          </a:prstGeom>
          <a:noFill/>
          <a:ln>
            <a:solidFill>
              <a:schemeClr val="accent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GB" sz="1400" b="1">
                <a:solidFill>
                  <a:schemeClr val="tx1"/>
                </a:solidFill>
              </a:rPr>
              <a:t> Enterprise</a:t>
            </a:r>
          </a:p>
        </p:txBody>
      </p:sp>
      <p:sp>
        <p:nvSpPr>
          <p:cNvPr id="14" name="Oval 13"/>
          <p:cNvSpPr/>
          <p:nvPr/>
        </p:nvSpPr>
        <p:spPr>
          <a:xfrm>
            <a:off x="5253051" y="3892798"/>
            <a:ext cx="866256" cy="792088"/>
          </a:xfrm>
          <a:prstGeom prst="ellipse">
            <a:avLst/>
          </a:prstGeom>
          <a:solidFill>
            <a:schemeClr val="accent5"/>
          </a:solidFill>
          <a:ln>
            <a:solidFill>
              <a:schemeClr val="accent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sz="1200" b="1" dirty="0"/>
          </a:p>
        </p:txBody>
      </p:sp>
      <p:sp>
        <p:nvSpPr>
          <p:cNvPr id="15" name="Rectangle 14"/>
          <p:cNvSpPr/>
          <p:nvPr/>
        </p:nvSpPr>
        <p:spPr>
          <a:xfrm>
            <a:off x="6032500" y="5245100"/>
            <a:ext cx="2517775" cy="576263"/>
          </a:xfrm>
          <a:prstGeom prst="rect">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r>
              <a:rPr lang="en-GB" sz="1400" b="1">
                <a:solidFill>
                  <a:schemeClr val="tx1"/>
                </a:solidFill>
              </a:rPr>
              <a:t> Intelligence and performance</a:t>
            </a:r>
          </a:p>
        </p:txBody>
      </p:sp>
      <p:sp>
        <p:nvSpPr>
          <p:cNvPr id="16" name="Oval 15"/>
          <p:cNvSpPr/>
          <p:nvPr/>
        </p:nvSpPr>
        <p:spPr>
          <a:xfrm>
            <a:off x="5220072" y="4869160"/>
            <a:ext cx="866256" cy="792088"/>
          </a:xfrm>
          <a:prstGeom prst="ellipse">
            <a:avLst/>
          </a:prstGeom>
          <a:solidFill>
            <a:schemeClr val="accent1"/>
          </a:solidFill>
          <a:ln>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sz="1200" b="1" dirty="0"/>
          </a:p>
        </p:txBody>
      </p:sp>
      <p:sp>
        <p:nvSpPr>
          <p:cNvPr id="4" name="Rectangle 3"/>
          <p:cNvSpPr/>
          <p:nvPr/>
        </p:nvSpPr>
        <p:spPr>
          <a:xfrm>
            <a:off x="850900" y="838200"/>
            <a:ext cx="3792538" cy="57474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GB" b="1" dirty="0"/>
          </a:p>
        </p:txBody>
      </p:sp>
      <p:sp>
        <p:nvSpPr>
          <p:cNvPr id="26645" name="TextBox 16"/>
          <p:cNvSpPr txBox="1">
            <a:spLocks noChangeArrowheads="1"/>
          </p:cNvSpPr>
          <p:nvPr/>
        </p:nvSpPr>
        <p:spPr bwMode="auto">
          <a:xfrm>
            <a:off x="4787900" y="836613"/>
            <a:ext cx="4176713" cy="1068387"/>
          </a:xfrm>
          <a:prstGeom prst="rect">
            <a:avLst/>
          </a:prstGeom>
          <a:noFill/>
          <a:ln w="9525">
            <a:noFill/>
            <a:miter lim="800000"/>
            <a:headEnd/>
            <a:tailEnd/>
          </a:ln>
        </p:spPr>
        <p:txBody>
          <a:bodyPr>
            <a:spAutoFit/>
          </a:bodyPr>
          <a:lstStyle/>
          <a:p>
            <a:pPr defTabSz="914400"/>
            <a:r>
              <a:rPr lang="en-GB" sz="1600" b="1">
                <a:solidFill>
                  <a:schemeClr val="tx2"/>
                </a:solidFill>
                <a:latin typeface="Calibri" pitchFamily="34" charset="0"/>
                <a:ea typeface="Times New Roman" pitchFamily="18" charset="0"/>
                <a:cs typeface="Arial" charset="0"/>
              </a:rPr>
              <a:t>Consultation draft proposes four delivery programmes </a:t>
            </a:r>
          </a:p>
          <a:p>
            <a:pPr defTabSz="914400"/>
            <a:endParaRPr lang="en-GB" sz="1400">
              <a:solidFill>
                <a:srgbClr val="000000"/>
              </a:solidFill>
              <a:latin typeface="Calibri" pitchFamily="34" charset="0"/>
              <a:ea typeface="Times New Roman" pitchFamily="18" charset="0"/>
              <a:cs typeface="Arial" charset="0"/>
            </a:endParaRPr>
          </a:p>
          <a:p>
            <a:pPr defTabSz="914400"/>
            <a:endParaRPr lang="en-GB">
              <a:latin typeface="Calibri" pitchFamily="34" charset="0"/>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071563" y="1457325"/>
            <a:ext cx="6413500" cy="4555093"/>
          </a:xfrm>
          <a:prstGeom prst="rect">
            <a:avLst/>
          </a:prstGeom>
          <a:noFill/>
          <a:ln w="9525">
            <a:noFill/>
            <a:miter lim="800000"/>
            <a:headEnd/>
            <a:tailEnd/>
          </a:ln>
        </p:spPr>
        <p:txBody>
          <a:bodyPr>
            <a:spAutoFit/>
          </a:bodyPr>
          <a:lstStyle/>
          <a:p>
            <a:pPr marL="804863" lvl="1" indent="-347663">
              <a:spcAft>
                <a:spcPts val="12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an East Lothian Primary Care Development strategy </a:t>
            </a:r>
            <a:r>
              <a:rPr lang="en-US" sz="2000" dirty="0" smtClean="0">
                <a:solidFill>
                  <a:srgbClr val="17375E"/>
                </a:solidFill>
                <a:latin typeface="Calibri" pitchFamily="34" charset="0"/>
                <a:ea typeface="Helvetica" pitchFamily="34" charset="0"/>
                <a:cs typeface="Helvetica" pitchFamily="34" charset="0"/>
              </a:rPr>
              <a:t>– address demand/capacity/variation </a:t>
            </a:r>
            <a:r>
              <a:rPr lang="en-US" sz="2000" dirty="0">
                <a:solidFill>
                  <a:srgbClr val="17375E"/>
                </a:solidFill>
                <a:latin typeface="Calibri" pitchFamily="34" charset="0"/>
                <a:ea typeface="Helvetica" pitchFamily="34" charset="0"/>
                <a:cs typeface="Helvetica" pitchFamily="34" charset="0"/>
              </a:rPr>
              <a:t>issues </a:t>
            </a:r>
            <a:endParaRPr lang="en-US" sz="2000" dirty="0" smtClean="0">
              <a:solidFill>
                <a:srgbClr val="17375E"/>
              </a:solidFill>
              <a:latin typeface="Calibri" pitchFamily="34" charset="0"/>
              <a:ea typeface="Helvetica" pitchFamily="34" charset="0"/>
              <a:cs typeface="Helvetica" pitchFamily="34" charset="0"/>
            </a:endParaRPr>
          </a:p>
          <a:p>
            <a:pPr marL="804863" lvl="1" indent="-347663">
              <a:spcAft>
                <a:spcPts val="1200"/>
              </a:spcAft>
              <a:buFont typeface="Arial" charset="0"/>
              <a:buChar char="•"/>
            </a:pPr>
            <a:r>
              <a:rPr lang="en-US" sz="2000" dirty="0" smtClean="0">
                <a:solidFill>
                  <a:srgbClr val="17375E"/>
                </a:solidFill>
                <a:latin typeface="Calibri" pitchFamily="34" charset="0"/>
                <a:ea typeface="Helvetica" pitchFamily="34" charset="0"/>
                <a:cs typeface="Helvetica" pitchFamily="34" charset="0"/>
              </a:rPr>
              <a:t>Establish EL </a:t>
            </a:r>
            <a:r>
              <a:rPr lang="en-US" sz="2000" dirty="0">
                <a:solidFill>
                  <a:srgbClr val="17375E"/>
                </a:solidFill>
                <a:latin typeface="Calibri" pitchFamily="34" charset="0"/>
                <a:ea typeface="Helvetica" pitchFamily="34" charset="0"/>
                <a:cs typeface="Helvetica" pitchFamily="34" charset="0"/>
              </a:rPr>
              <a:t>Independent Contractors Forum </a:t>
            </a:r>
            <a:r>
              <a:rPr lang="en-US" sz="2000" dirty="0" smtClean="0">
                <a:solidFill>
                  <a:srgbClr val="17375E"/>
                </a:solidFill>
                <a:latin typeface="Calibri" pitchFamily="34" charset="0"/>
                <a:ea typeface="Helvetica" pitchFamily="34" charset="0"/>
                <a:cs typeface="Helvetica" pitchFamily="34" charset="0"/>
              </a:rPr>
              <a:t> -  engagement, innovation , care </a:t>
            </a:r>
            <a:r>
              <a:rPr lang="en-US" sz="2000" dirty="0">
                <a:solidFill>
                  <a:srgbClr val="17375E"/>
                </a:solidFill>
                <a:latin typeface="Calibri" pitchFamily="34" charset="0"/>
                <a:ea typeface="Helvetica" pitchFamily="34" charset="0"/>
                <a:cs typeface="Helvetica" pitchFamily="34" charset="0"/>
              </a:rPr>
              <a:t>closer to home.</a:t>
            </a:r>
          </a:p>
          <a:p>
            <a:pPr marL="804863" lvl="1" indent="-347663">
              <a:spcAft>
                <a:spcPts val="12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 third sector Resilient Communities Assembly </a:t>
            </a:r>
            <a:r>
              <a:rPr lang="en-US" sz="2000" dirty="0" smtClean="0">
                <a:solidFill>
                  <a:srgbClr val="17375E"/>
                </a:solidFill>
                <a:latin typeface="Calibri" pitchFamily="34" charset="0"/>
                <a:ea typeface="Helvetica" pitchFamily="34" charset="0"/>
                <a:cs typeface="Helvetica" pitchFamily="34" charset="0"/>
              </a:rPr>
              <a:t> - </a:t>
            </a:r>
            <a:r>
              <a:rPr lang="en-US" sz="2000" dirty="0">
                <a:solidFill>
                  <a:srgbClr val="17375E"/>
                </a:solidFill>
                <a:latin typeface="Calibri" pitchFamily="34" charset="0"/>
                <a:ea typeface="Helvetica" pitchFamily="34" charset="0"/>
                <a:cs typeface="Helvetica" pitchFamily="34" charset="0"/>
              </a:rPr>
              <a:t>key link </a:t>
            </a:r>
            <a:r>
              <a:rPr lang="en-US" sz="2000" dirty="0" smtClean="0">
                <a:solidFill>
                  <a:srgbClr val="17375E"/>
                </a:solidFill>
                <a:latin typeface="Calibri" pitchFamily="34" charset="0"/>
                <a:ea typeface="Helvetica" pitchFamily="34" charset="0"/>
                <a:cs typeface="Helvetica" pitchFamily="34" charset="0"/>
              </a:rPr>
              <a:t>and equal </a:t>
            </a:r>
            <a:r>
              <a:rPr lang="en-US" sz="2000" dirty="0">
                <a:solidFill>
                  <a:srgbClr val="17375E"/>
                </a:solidFill>
                <a:latin typeface="Calibri" pitchFamily="34" charset="0"/>
                <a:ea typeface="Helvetica" pitchFamily="34" charset="0"/>
                <a:cs typeface="Helvetica" pitchFamily="34" charset="0"/>
              </a:rPr>
              <a:t>partner </a:t>
            </a:r>
            <a:r>
              <a:rPr lang="en-US" sz="2000" dirty="0" smtClean="0">
                <a:solidFill>
                  <a:srgbClr val="17375E"/>
                </a:solidFill>
                <a:latin typeface="Calibri" pitchFamily="34" charset="0"/>
                <a:ea typeface="Helvetica" pitchFamily="34" charset="0"/>
                <a:cs typeface="Helvetica" pitchFamily="34" charset="0"/>
              </a:rPr>
              <a:t>in </a:t>
            </a:r>
            <a:r>
              <a:rPr lang="en-US" sz="2000" dirty="0">
                <a:solidFill>
                  <a:srgbClr val="17375E"/>
                </a:solidFill>
                <a:latin typeface="Calibri" pitchFamily="34" charset="0"/>
                <a:ea typeface="Helvetica" pitchFamily="34" charset="0"/>
                <a:cs typeface="Helvetica" pitchFamily="34" charset="0"/>
              </a:rPr>
              <a:t>planning.</a:t>
            </a:r>
          </a:p>
          <a:p>
            <a:pPr marL="804863" lvl="1" indent="-347663">
              <a:spcAft>
                <a:spcPts val="12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and embed an access to care transport solution with our Third Sector partners.</a:t>
            </a:r>
          </a:p>
          <a:p>
            <a:pPr marL="804863" lvl="1" indent="-347663">
              <a:spcAft>
                <a:spcPts val="1200"/>
              </a:spcAft>
              <a:buFont typeface="Arial" charset="0"/>
              <a:buChar char="•"/>
            </a:pPr>
            <a:r>
              <a:rPr lang="en-US" sz="2000" dirty="0">
                <a:solidFill>
                  <a:srgbClr val="17375E"/>
                </a:solidFill>
                <a:latin typeface="Calibri" pitchFamily="34" charset="0"/>
                <a:ea typeface="Helvetica" pitchFamily="34" charset="0"/>
                <a:cs typeface="Helvetica" pitchFamily="34" charset="0"/>
              </a:rPr>
              <a:t>Work with Dementia Friendly East Lothian to establish </a:t>
            </a:r>
            <a:r>
              <a:rPr lang="en-US" sz="2000" dirty="0" smtClean="0">
                <a:solidFill>
                  <a:srgbClr val="17375E"/>
                </a:solidFill>
                <a:latin typeface="Calibri" pitchFamily="34" charset="0"/>
                <a:ea typeface="Helvetica" pitchFamily="34" charset="0"/>
                <a:cs typeface="Helvetica" pitchFamily="34" charset="0"/>
              </a:rPr>
              <a:t>integrated planning/support </a:t>
            </a:r>
            <a:r>
              <a:rPr lang="en-US" sz="2000" dirty="0">
                <a:solidFill>
                  <a:srgbClr val="17375E"/>
                </a:solidFill>
                <a:latin typeface="Calibri" pitchFamily="34" charset="0"/>
                <a:ea typeface="Helvetica" pitchFamily="34" charset="0"/>
                <a:cs typeface="Helvetica" pitchFamily="34" charset="0"/>
              </a:rPr>
              <a:t>for dementia.</a:t>
            </a:r>
          </a:p>
          <a:p>
            <a:pPr marL="804863" lvl="1" indent="-347663">
              <a:spcAft>
                <a:spcPts val="12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 local assessment and review of out of ho</a:t>
            </a:r>
            <a:r>
              <a:rPr lang="en-US" dirty="0">
                <a:solidFill>
                  <a:srgbClr val="17375E"/>
                </a:solidFill>
                <a:latin typeface="Calibri" pitchFamily="34" charset="0"/>
                <a:ea typeface="Helvetica" pitchFamily="34" charset="0"/>
                <a:cs typeface="Helvetica" pitchFamily="34" charset="0"/>
              </a:rPr>
              <a:t>urs activity including </a:t>
            </a:r>
            <a:r>
              <a:rPr lang="en-US" dirty="0" smtClean="0">
                <a:solidFill>
                  <a:srgbClr val="17375E"/>
                </a:solidFill>
                <a:latin typeface="Calibri" pitchFamily="34" charset="0"/>
                <a:ea typeface="Helvetica" pitchFamily="34" charset="0"/>
                <a:cs typeface="Helvetica" pitchFamily="34" charset="0"/>
              </a:rPr>
              <a:t>need </a:t>
            </a:r>
            <a:r>
              <a:rPr lang="en-US" dirty="0">
                <a:solidFill>
                  <a:srgbClr val="17375E"/>
                </a:solidFill>
                <a:latin typeface="Calibri" pitchFamily="34" charset="0"/>
                <a:ea typeface="Helvetica" pitchFamily="34" charset="0"/>
                <a:cs typeface="Helvetica" pitchFamily="34" charset="0"/>
              </a:rPr>
              <a:t>for minor injury provision </a:t>
            </a:r>
          </a:p>
        </p:txBody>
      </p:sp>
      <p:pic>
        <p:nvPicPr>
          <p:cNvPr id="50178"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50179"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377950" y="787400"/>
            <a:ext cx="6411913" cy="669925"/>
          </a:xfrm>
          <a:prstGeom prst="rect">
            <a:avLst/>
          </a:prstGeom>
          <a:noFill/>
          <a:ln w="9525">
            <a:noFill/>
            <a:miter lim="800000"/>
            <a:headEnd/>
            <a:tailEnd/>
          </a:ln>
        </p:spPr>
        <p:txBody>
          <a:bodyPr>
            <a:spAutoFit/>
          </a:bodyPr>
          <a:lstStyle/>
          <a:p>
            <a:r>
              <a:rPr lang="en-US" sz="2800" b="1" baseline="30000" dirty="0">
                <a:latin typeface="Calibri" pitchFamily="34" charset="0"/>
                <a:ea typeface="Helvetica" pitchFamily="34" charset="0"/>
                <a:cs typeface="Helvetica" pitchFamily="34" charset="0"/>
              </a:rPr>
              <a:t>Making universal services more accessible and developing our communities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51202"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377950" y="812800"/>
            <a:ext cx="6411913" cy="381000"/>
          </a:xfrm>
          <a:prstGeom prst="rect">
            <a:avLst/>
          </a:prstGeom>
          <a:noFill/>
          <a:ln w="9525">
            <a:noFill/>
            <a:miter lim="800000"/>
            <a:headEnd/>
            <a:tailEnd/>
          </a:ln>
        </p:spPr>
        <p:txBody>
          <a:bodyPr>
            <a:spAutoFit/>
          </a:bodyPr>
          <a:lstStyle/>
          <a:p>
            <a:r>
              <a:rPr lang="en-US" sz="2800" b="1" baseline="30000">
                <a:latin typeface="Calibri" pitchFamily="34" charset="0"/>
                <a:ea typeface="Helvetica" pitchFamily="34" charset="0"/>
                <a:cs typeface="Helvetica" pitchFamily="34" charset="0"/>
              </a:rPr>
              <a:t>Improving prevention and early intervention</a:t>
            </a:r>
          </a:p>
        </p:txBody>
      </p:sp>
      <p:sp>
        <p:nvSpPr>
          <p:cNvPr id="5" name="TextBox 4"/>
          <p:cNvSpPr txBox="1">
            <a:spLocks noChangeArrowheads="1"/>
          </p:cNvSpPr>
          <p:nvPr/>
        </p:nvSpPr>
        <p:spPr bwMode="auto">
          <a:xfrm>
            <a:off x="1068388" y="1346200"/>
            <a:ext cx="7204075" cy="5293757"/>
          </a:xfrm>
          <a:prstGeom prst="rect">
            <a:avLst/>
          </a:prstGeom>
          <a:noFill/>
          <a:ln w="9525">
            <a:noFill/>
            <a:miter lim="800000"/>
            <a:headEnd/>
            <a:tailEnd/>
          </a:ln>
        </p:spPr>
        <p:txBody>
          <a:bodyPr>
            <a:spAutoFit/>
          </a:bodyPr>
          <a:lstStyle/>
          <a:p>
            <a:pPr marL="804863" lvl="1" indent="-354013">
              <a:buFont typeface="Arial" charset="0"/>
              <a:buChar char="•"/>
            </a:pPr>
            <a:r>
              <a:rPr lang="en-US" sz="2000" dirty="0">
                <a:solidFill>
                  <a:srgbClr val="17375E"/>
                </a:solidFill>
                <a:latin typeface="Calibri" pitchFamily="34" charset="0"/>
                <a:ea typeface="Helvetica" pitchFamily="34" charset="0"/>
                <a:cs typeface="Helvetica" pitchFamily="34" charset="0"/>
              </a:rPr>
              <a:t>Increase use of risk stratification and case finding at primary care  and community level</a:t>
            </a:r>
          </a:p>
          <a:p>
            <a:pPr marL="804863" lvl="1" indent="-354013">
              <a:buFont typeface="Arial" charset="0"/>
              <a:buChar char="•"/>
            </a:pPr>
            <a:endParaRPr lang="en-US" sz="2000" dirty="0">
              <a:solidFill>
                <a:srgbClr val="17375E"/>
              </a:solidFill>
              <a:latin typeface="Calibri" pitchFamily="34" charset="0"/>
              <a:ea typeface="Helvetica" pitchFamily="34" charset="0"/>
              <a:cs typeface="Helvetica" pitchFamily="34" charset="0"/>
            </a:endParaRPr>
          </a:p>
          <a:p>
            <a:pPr marL="804863" lvl="1" indent="-354013">
              <a:buFont typeface="Arial" charset="0"/>
              <a:buChar char="•"/>
            </a:pPr>
            <a:r>
              <a:rPr lang="en-US" sz="2000" dirty="0">
                <a:solidFill>
                  <a:srgbClr val="17375E"/>
                </a:solidFill>
                <a:latin typeface="Calibri" pitchFamily="34" charset="0"/>
                <a:ea typeface="Helvetica" pitchFamily="34" charset="0"/>
                <a:cs typeface="Helvetica" pitchFamily="34" charset="0"/>
              </a:rPr>
              <a:t>Develop GP clusters with multidisciplinary teams (“Keep Well” approach with third sector support)</a:t>
            </a:r>
          </a:p>
          <a:p>
            <a:pPr marL="804863" lvl="1" indent="-354013">
              <a:buFont typeface="Arial" charset="0"/>
              <a:buChar char="•"/>
            </a:pPr>
            <a:endParaRPr lang="en-US" sz="2000" dirty="0">
              <a:solidFill>
                <a:srgbClr val="17375E"/>
              </a:solidFill>
              <a:latin typeface="Calibri" pitchFamily="34" charset="0"/>
              <a:ea typeface="Helvetica" pitchFamily="34" charset="0"/>
              <a:cs typeface="Helvetica" pitchFamily="34" charset="0"/>
            </a:endParaRPr>
          </a:p>
          <a:p>
            <a:pPr marL="804863" lvl="1" indent="-354013">
              <a:buFont typeface="Arial" charset="0"/>
              <a:buChar char="•"/>
            </a:pPr>
            <a:r>
              <a:rPr lang="en-US" sz="2000" dirty="0">
                <a:solidFill>
                  <a:srgbClr val="17375E"/>
                </a:solidFill>
                <a:latin typeface="Calibri" pitchFamily="34" charset="0"/>
                <a:ea typeface="Helvetica" pitchFamily="34" charset="0"/>
                <a:cs typeface="Helvetica" pitchFamily="34" charset="0"/>
              </a:rPr>
              <a:t>Develop more primary and community care services in our </a:t>
            </a:r>
            <a:r>
              <a:rPr lang="en-US" sz="2000" dirty="0" smtClean="0">
                <a:solidFill>
                  <a:srgbClr val="17375E"/>
                </a:solidFill>
                <a:latin typeface="Calibri" pitchFamily="34" charset="0"/>
                <a:ea typeface="Helvetica" pitchFamily="34" charset="0"/>
                <a:cs typeface="Helvetica" pitchFamily="34" charset="0"/>
              </a:rPr>
              <a:t>localities</a:t>
            </a:r>
            <a:endParaRPr lang="en-US" sz="2000" dirty="0">
              <a:solidFill>
                <a:srgbClr val="17375E"/>
              </a:solidFill>
              <a:latin typeface="Calibri" pitchFamily="34" charset="0"/>
              <a:ea typeface="Helvetica" pitchFamily="34" charset="0"/>
              <a:cs typeface="Helvetica" pitchFamily="34" charset="0"/>
            </a:endParaRPr>
          </a:p>
          <a:p>
            <a:pPr marL="804863" lvl="1" indent="-354013">
              <a:buFont typeface="Arial" charset="0"/>
              <a:buChar char="•"/>
            </a:pPr>
            <a:endParaRPr lang="en-US" sz="2000" dirty="0">
              <a:solidFill>
                <a:srgbClr val="17375E"/>
              </a:solidFill>
              <a:latin typeface="Calibri" pitchFamily="34" charset="0"/>
              <a:ea typeface="Helvetica" pitchFamily="34" charset="0"/>
              <a:cs typeface="Helvetica" pitchFamily="34" charset="0"/>
            </a:endParaRPr>
          </a:p>
          <a:p>
            <a:pPr marL="804863" lvl="1" indent="-354013">
              <a:buFont typeface="Arial" charset="0"/>
              <a:buChar char="•"/>
            </a:pPr>
            <a:r>
              <a:rPr lang="en-US" sz="2000" dirty="0">
                <a:solidFill>
                  <a:srgbClr val="17375E"/>
                </a:solidFill>
                <a:latin typeface="Calibri" pitchFamily="34" charset="0"/>
                <a:ea typeface="Helvetica" pitchFamily="34" charset="0"/>
                <a:cs typeface="Helvetica" pitchFamily="34" charset="0"/>
              </a:rPr>
              <a:t>Develop an integrated falls pathway </a:t>
            </a:r>
            <a:r>
              <a:rPr lang="en-US" sz="2000" dirty="0" smtClean="0">
                <a:solidFill>
                  <a:srgbClr val="17375E"/>
                </a:solidFill>
                <a:latin typeface="Calibri" pitchFamily="34" charset="0"/>
                <a:ea typeface="Helvetica" pitchFamily="34" charset="0"/>
                <a:cs typeface="Helvetica" pitchFamily="34" charset="0"/>
              </a:rPr>
              <a:t> - identifies </a:t>
            </a:r>
            <a:r>
              <a:rPr lang="en-US" sz="2000" dirty="0">
                <a:solidFill>
                  <a:srgbClr val="17375E"/>
                </a:solidFill>
                <a:latin typeface="Calibri" pitchFamily="34" charset="0"/>
                <a:ea typeface="Helvetica" pitchFamily="34" charset="0"/>
                <a:cs typeface="Helvetica" pitchFamily="34" charset="0"/>
              </a:rPr>
              <a:t>fallers at an early stage and </a:t>
            </a:r>
            <a:r>
              <a:rPr lang="en-US" sz="2000" dirty="0" smtClean="0">
                <a:solidFill>
                  <a:srgbClr val="17375E"/>
                </a:solidFill>
                <a:latin typeface="Calibri" pitchFamily="34" charset="0"/>
                <a:ea typeface="Helvetica" pitchFamily="34" charset="0"/>
                <a:cs typeface="Helvetica" pitchFamily="34" charset="0"/>
              </a:rPr>
              <a:t>provides </a:t>
            </a:r>
            <a:r>
              <a:rPr lang="en-US" sz="2000" dirty="0">
                <a:solidFill>
                  <a:srgbClr val="17375E"/>
                </a:solidFill>
                <a:latin typeface="Calibri" pitchFamily="34" charset="0"/>
                <a:ea typeface="Helvetica" pitchFamily="34" charset="0"/>
                <a:cs typeface="Helvetica" pitchFamily="34" charset="0"/>
              </a:rPr>
              <a:t>a multidisciplinary, multiagency response </a:t>
            </a:r>
            <a:endParaRPr lang="en-US" sz="2000" dirty="0" smtClean="0">
              <a:solidFill>
                <a:srgbClr val="17375E"/>
              </a:solidFill>
              <a:latin typeface="Calibri" pitchFamily="34" charset="0"/>
              <a:ea typeface="Helvetica" pitchFamily="34" charset="0"/>
              <a:cs typeface="Helvetica" pitchFamily="34" charset="0"/>
            </a:endParaRPr>
          </a:p>
          <a:p>
            <a:pPr marL="804863" lvl="1" indent="-354013"/>
            <a:endParaRPr lang="en-US" sz="2000" dirty="0">
              <a:solidFill>
                <a:srgbClr val="17375E"/>
              </a:solidFill>
              <a:latin typeface="Calibri" pitchFamily="34" charset="0"/>
              <a:ea typeface="Helvetica" pitchFamily="34" charset="0"/>
              <a:cs typeface="Helvetica" pitchFamily="34" charset="0"/>
            </a:endParaRPr>
          </a:p>
          <a:p>
            <a:pPr marL="804863" lvl="1" indent="-354013">
              <a:buFont typeface="Arial" charset="0"/>
              <a:buChar char="•"/>
            </a:pPr>
            <a:r>
              <a:rPr lang="en-US" sz="2000" dirty="0" smtClean="0">
                <a:solidFill>
                  <a:srgbClr val="17375E"/>
                </a:solidFill>
                <a:latin typeface="Calibri" pitchFamily="34" charset="0"/>
                <a:ea typeface="Helvetica" pitchFamily="34" charset="0"/>
                <a:cs typeface="Helvetica" pitchFamily="34" charset="0"/>
              </a:rPr>
              <a:t>Develop </a:t>
            </a:r>
            <a:r>
              <a:rPr lang="en-US" sz="2000" dirty="0">
                <a:solidFill>
                  <a:srgbClr val="17375E"/>
                </a:solidFill>
                <a:latin typeface="Calibri" pitchFamily="34" charset="0"/>
                <a:ea typeface="Helvetica" pitchFamily="34" charset="0"/>
                <a:cs typeface="Helvetica" pitchFamily="34" charset="0"/>
              </a:rPr>
              <a:t>a Physical Activity strategy </a:t>
            </a:r>
            <a:r>
              <a:rPr lang="en-US" sz="2000" dirty="0" smtClean="0">
                <a:solidFill>
                  <a:srgbClr val="17375E"/>
                </a:solidFill>
                <a:latin typeface="Calibri" pitchFamily="34" charset="0"/>
                <a:ea typeface="Helvetica" pitchFamily="34" charset="0"/>
                <a:cs typeface="Helvetica" pitchFamily="34" charset="0"/>
              </a:rPr>
              <a:t> - promote role </a:t>
            </a:r>
            <a:r>
              <a:rPr lang="en-US" sz="2000" dirty="0">
                <a:solidFill>
                  <a:srgbClr val="17375E"/>
                </a:solidFill>
                <a:latin typeface="Calibri" pitchFamily="34" charset="0"/>
                <a:ea typeface="Helvetica" pitchFamily="34" charset="0"/>
                <a:cs typeface="Helvetica" pitchFamily="34" charset="0"/>
              </a:rPr>
              <a:t>of  physical activity in preventative care and promotes universal access to this.</a:t>
            </a:r>
          </a:p>
          <a:p>
            <a:pPr marL="804863" lvl="1" indent="-354013">
              <a:buFont typeface="Arial" charset="0"/>
              <a:buChar char="•"/>
            </a:pPr>
            <a:endParaRPr lang="en-US" dirty="0">
              <a:solidFill>
                <a:srgbClr val="17375E"/>
              </a:solidFill>
              <a:latin typeface="Calibri" pitchFamily="34" charset="0"/>
              <a:ea typeface="Helvetica" pitchFamily="34" charset="0"/>
              <a:cs typeface="Helvetic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p:cNvSpPr>
          <p:nvPr>
            <p:ph type="title"/>
          </p:nvPr>
        </p:nvSpPr>
        <p:spPr>
          <a:xfrm>
            <a:off x="457200" y="533400"/>
            <a:ext cx="8229600" cy="884238"/>
          </a:xfrm>
        </p:spPr>
        <p:txBody>
          <a:bodyPr/>
          <a:lstStyle/>
          <a:p>
            <a:pPr algn="l" eaLnBrk="1" hangingPunct="1"/>
            <a:r>
              <a:rPr lang="en-US" sz="2800" b="1" smtClean="0"/>
              <a:t>  Improving prevention and early intervention</a:t>
            </a:r>
            <a:br>
              <a:rPr lang="en-US" sz="2800" b="1" smtClean="0"/>
            </a:br>
            <a:endParaRPr lang="en-US" sz="2800" b="1" smtClean="0"/>
          </a:p>
        </p:txBody>
      </p:sp>
      <p:sp>
        <p:nvSpPr>
          <p:cNvPr id="52226" name="Rectangle 3"/>
          <p:cNvSpPr>
            <a:spLocks noGrp="1"/>
          </p:cNvSpPr>
          <p:nvPr>
            <p:ph type="body" idx="1"/>
          </p:nvPr>
        </p:nvSpPr>
        <p:spPr/>
        <p:txBody>
          <a:bodyPr/>
          <a:lstStyle/>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Develop a comprehensive, consistent and integrated Carers Support Pathway for East Lothian with carer identification and carer assessment as initial priority actions</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Appoint a dedicated post diagnostic support worker for Dementia.</a:t>
            </a:r>
          </a:p>
          <a:p>
            <a:pPr lvl="1" eaLnBrk="1" hangingPunct="1">
              <a:lnSpc>
                <a:spcPct val="80000"/>
              </a:lnSpc>
              <a:buFontTx/>
              <a:buNone/>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Develop an integrated </a:t>
            </a:r>
            <a:r>
              <a:rPr lang="en-US" sz="2000" dirty="0" err="1" smtClean="0">
                <a:solidFill>
                  <a:srgbClr val="17375E"/>
                </a:solidFill>
              </a:rPr>
              <a:t>telehealthcare</a:t>
            </a:r>
            <a:r>
              <a:rPr lang="en-US" sz="2000" dirty="0" smtClean="0">
                <a:solidFill>
                  <a:srgbClr val="17375E"/>
                </a:solidFill>
              </a:rPr>
              <a:t> strategy for East Lothian which ensures spread of technology enabled care</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Implement the local review of Day </a:t>
            </a:r>
            <a:r>
              <a:rPr lang="en-US" sz="2000" dirty="0" err="1" smtClean="0">
                <a:solidFill>
                  <a:srgbClr val="17375E"/>
                </a:solidFill>
              </a:rPr>
              <a:t>Centres</a:t>
            </a:r>
            <a:r>
              <a:rPr lang="en-US" sz="2000" dirty="0" smtClean="0">
                <a:solidFill>
                  <a:srgbClr val="17375E"/>
                </a:solidFill>
              </a:rPr>
              <a:t> in order to address capacity, capability and equity of provis</a:t>
            </a:r>
            <a:r>
              <a:rPr lang="en-US" sz="2400" dirty="0" smtClean="0">
                <a:solidFill>
                  <a:srgbClr val="17375E"/>
                </a:solidFill>
              </a:rPr>
              <a:t>ion </a:t>
            </a:r>
          </a:p>
          <a:p>
            <a:pPr eaLnBrk="1" hangingPunct="1">
              <a:lnSpc>
                <a:spcPct val="80000"/>
              </a:lnSpc>
              <a:buFontTx/>
              <a:buChar char="•"/>
            </a:pPr>
            <a:endParaRPr lang="en-US" sz="2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p:cNvSpPr>
          <p:nvPr>
            <p:ph type="title"/>
          </p:nvPr>
        </p:nvSpPr>
        <p:spPr>
          <a:xfrm>
            <a:off x="457200" y="546100"/>
            <a:ext cx="8229600" cy="871538"/>
          </a:xfrm>
        </p:spPr>
        <p:txBody>
          <a:bodyPr/>
          <a:lstStyle/>
          <a:p>
            <a:pPr algn="l" eaLnBrk="1" hangingPunct="1"/>
            <a:r>
              <a:rPr lang="en-US" sz="2800" b="1" smtClean="0"/>
              <a:t>  </a:t>
            </a:r>
            <a:r>
              <a:rPr lang="en-US" sz="2400" b="1" smtClean="0"/>
              <a:t>Promoting integrated working and choice and control</a:t>
            </a:r>
            <a:br>
              <a:rPr lang="en-US" sz="2400" b="1" smtClean="0"/>
            </a:br>
            <a:endParaRPr lang="en-US" sz="2400" b="1" smtClean="0"/>
          </a:p>
        </p:txBody>
      </p:sp>
      <p:sp>
        <p:nvSpPr>
          <p:cNvPr id="54274" name="Rectangle 3"/>
          <p:cNvSpPr>
            <a:spLocks noGrp="1"/>
          </p:cNvSpPr>
          <p:nvPr>
            <p:ph type="body" idx="1"/>
          </p:nvPr>
        </p:nvSpPr>
        <p:spPr>
          <a:xfrm>
            <a:off x="457200" y="1155700"/>
            <a:ext cx="8229600" cy="4970463"/>
          </a:xfrm>
        </p:spPr>
        <p:txBody>
          <a:bodyPr/>
          <a:lstStyle/>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Development of a multidisciplinary education programme for East Lothian care homes with a focus on end of life care</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Develop a model of care for care homes which supports and enhances GP practice input</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Development of joint, integrated health and social care teams, starting with the “ELSIE” team and an East Lothian mental health team.</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Carry out a review and audit of the Care at Home service framework.</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Progress negotiations on Care Home contracts.</a:t>
            </a:r>
          </a:p>
          <a:p>
            <a:pPr lvl="1" eaLnBrk="1" hangingPunct="1">
              <a:lnSpc>
                <a:spcPct val="80000"/>
              </a:lnSpc>
              <a:buFontTx/>
              <a:buChar char="•"/>
            </a:pPr>
            <a:endParaRPr lang="en-US" sz="2000" dirty="0" smtClean="0">
              <a:solidFill>
                <a:srgbClr val="17375E"/>
              </a:solidFill>
            </a:endParaRPr>
          </a:p>
          <a:p>
            <a:pPr lvl="1" eaLnBrk="1" hangingPunct="1">
              <a:lnSpc>
                <a:spcPct val="80000"/>
              </a:lnSpc>
              <a:buFontTx/>
              <a:buChar char="•"/>
            </a:pPr>
            <a:r>
              <a:rPr lang="en-US" sz="2000" dirty="0" smtClean="0">
                <a:solidFill>
                  <a:srgbClr val="17375E"/>
                </a:solidFill>
              </a:rPr>
              <a:t>Increase the number of  Palliative Care summaries  and Key Information summaries shared with Out of Hours services.</a:t>
            </a:r>
          </a:p>
          <a:p>
            <a:pPr lvl="1" eaLnBrk="1" hangingPunct="1">
              <a:lnSpc>
                <a:spcPct val="80000"/>
              </a:lnSpc>
              <a:buFontTx/>
              <a:buNone/>
            </a:pPr>
            <a:endParaRPr lang="en-US" sz="2000" dirty="0" smtClean="0">
              <a:solidFill>
                <a:srgbClr val="17375E"/>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53250"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377950" y="711200"/>
            <a:ext cx="6411913" cy="381000"/>
          </a:xfrm>
          <a:prstGeom prst="rect">
            <a:avLst/>
          </a:prstGeom>
          <a:noFill/>
          <a:ln w="9525">
            <a:noFill/>
            <a:miter lim="800000"/>
            <a:headEnd/>
            <a:tailEnd/>
          </a:ln>
        </p:spPr>
        <p:txBody>
          <a:bodyPr>
            <a:spAutoFit/>
          </a:bodyPr>
          <a:lstStyle/>
          <a:p>
            <a:r>
              <a:rPr lang="en-US" sz="2800" b="1" baseline="30000">
                <a:latin typeface="Calibri" pitchFamily="34" charset="0"/>
                <a:ea typeface="Helvetica" pitchFamily="34" charset="0"/>
                <a:cs typeface="Helvetica" pitchFamily="34" charset="0"/>
              </a:rPr>
              <a:t>Reducing unscheduled care and providing care closer to home</a:t>
            </a:r>
            <a:r>
              <a:rPr lang="en-US" sz="2400" b="1" baseline="30000">
                <a:latin typeface="Calibri" pitchFamily="34" charset="0"/>
                <a:ea typeface="Helvetica" pitchFamily="34" charset="0"/>
                <a:cs typeface="Helvetica" pitchFamily="34" charset="0"/>
              </a:rPr>
              <a:t> </a:t>
            </a:r>
          </a:p>
        </p:txBody>
      </p:sp>
      <p:sp>
        <p:nvSpPr>
          <p:cNvPr id="5" name="TextBox 4"/>
          <p:cNvSpPr txBox="1">
            <a:spLocks noChangeArrowheads="1"/>
          </p:cNvSpPr>
          <p:nvPr/>
        </p:nvSpPr>
        <p:spPr bwMode="auto">
          <a:xfrm>
            <a:off x="1068388" y="1282700"/>
            <a:ext cx="7204075" cy="4739759"/>
          </a:xfrm>
          <a:prstGeom prst="rect">
            <a:avLst/>
          </a:prstGeom>
          <a:noFill/>
          <a:ln w="9525">
            <a:noFill/>
            <a:miter lim="800000"/>
            <a:headEnd/>
            <a:tailEnd/>
          </a:ln>
        </p:spPr>
        <p:txBody>
          <a:bodyPr>
            <a:spAutoFit/>
          </a:bodyPr>
          <a:lstStyle/>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Further investment in the ELSIE pathway to deliver specialist admissions avoidance care and support 24/7 </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Further investment in the ELSIE pathway to deliver specialist dementia care and support</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Further investment in the ELSIE pathway to develop a dedicated  integrated care home liaison team</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Pilot a Discharge to Assess system </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Deliver a new East Lothian Community Hospital which provides comprehensive, safe, quality care closer to home for the population of East Lothian.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55298"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377950" y="723900"/>
            <a:ext cx="6411913" cy="381000"/>
          </a:xfrm>
          <a:prstGeom prst="rect">
            <a:avLst/>
          </a:prstGeom>
          <a:noFill/>
          <a:ln w="9525">
            <a:noFill/>
            <a:miter lim="800000"/>
            <a:headEnd/>
            <a:tailEnd/>
          </a:ln>
        </p:spPr>
        <p:txBody>
          <a:bodyPr>
            <a:spAutoFit/>
          </a:bodyPr>
          <a:lstStyle/>
          <a:p>
            <a:r>
              <a:rPr lang="en-US" sz="2800" b="1" baseline="30000">
                <a:latin typeface="Calibri" pitchFamily="34" charset="0"/>
                <a:ea typeface="Helvetica" pitchFamily="34" charset="0"/>
                <a:cs typeface="Helvetica" pitchFamily="34" charset="0"/>
              </a:rPr>
              <a:t>Improving efficiency and effectiveness</a:t>
            </a:r>
          </a:p>
        </p:txBody>
      </p:sp>
      <p:sp>
        <p:nvSpPr>
          <p:cNvPr id="5" name="TextBox 4"/>
          <p:cNvSpPr txBox="1">
            <a:spLocks noChangeArrowheads="1"/>
          </p:cNvSpPr>
          <p:nvPr/>
        </p:nvSpPr>
        <p:spPr bwMode="auto">
          <a:xfrm>
            <a:off x="749300" y="1282700"/>
            <a:ext cx="7810500" cy="4816703"/>
          </a:xfrm>
          <a:prstGeom prst="rect">
            <a:avLst/>
          </a:prstGeom>
          <a:noFill/>
          <a:ln w="9525">
            <a:noFill/>
            <a:miter lim="800000"/>
            <a:headEnd/>
            <a:tailEnd/>
          </a:ln>
        </p:spPr>
        <p:txBody>
          <a:bodyPr>
            <a:spAutoFit/>
          </a:bodyPr>
          <a:lstStyle/>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Commission and complete a bed </a:t>
            </a:r>
            <a:r>
              <a:rPr lang="en-US" sz="2000" dirty="0" err="1">
                <a:solidFill>
                  <a:srgbClr val="17375E"/>
                </a:solidFill>
                <a:latin typeface="Calibri" pitchFamily="34" charset="0"/>
                <a:ea typeface="Helvetica" pitchFamily="34" charset="0"/>
                <a:cs typeface="Helvetica" pitchFamily="34" charset="0"/>
              </a:rPr>
              <a:t>modelling</a:t>
            </a:r>
            <a:r>
              <a:rPr lang="en-US" sz="2000" dirty="0">
                <a:solidFill>
                  <a:srgbClr val="17375E"/>
                </a:solidFill>
                <a:latin typeface="Calibri" pitchFamily="34" charset="0"/>
                <a:ea typeface="Helvetica" pitchFamily="34" charset="0"/>
                <a:cs typeface="Helvetica" pitchFamily="34" charset="0"/>
              </a:rPr>
              <a:t> exercise across the total health and social care landscape to identify current and future need for provision within a quality environment.</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Commission and complete a financial exercise to better understand variation in spend and costs within the HSCP</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Commission and complete an exercise to map high resource use of health and social care services</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and agree an enabling data sharing framework</a:t>
            </a:r>
          </a:p>
          <a:p>
            <a:pPr marL="804863" lvl="1" indent="-354013">
              <a:spcAft>
                <a:spcPts val="600"/>
              </a:spcAft>
              <a:buFont typeface="Arial" charset="0"/>
              <a:buChar char="•"/>
            </a:pPr>
            <a:endParaRPr lang="en-US" sz="1400" dirty="0">
              <a:solidFill>
                <a:srgbClr val="17375E"/>
              </a:solidFill>
              <a:latin typeface="Calibri" pitchFamily="34" charset="0"/>
              <a:ea typeface="Helvetica" pitchFamily="34" charset="0"/>
              <a:cs typeface="Helvetica" pitchFamily="34" charset="0"/>
            </a:endParaRPr>
          </a:p>
          <a:p>
            <a:pPr marL="804863" lvl="1" indent="-354013">
              <a:spcAft>
                <a:spcPts val="600"/>
              </a:spcAft>
              <a:buFont typeface="Arial" charset="0"/>
              <a:buChar char="•"/>
            </a:pPr>
            <a:r>
              <a:rPr lang="en-US" sz="2000" dirty="0">
                <a:solidFill>
                  <a:srgbClr val="17375E"/>
                </a:solidFill>
                <a:latin typeface="Calibri" pitchFamily="34" charset="0"/>
                <a:ea typeface="Helvetica" pitchFamily="34" charset="0"/>
                <a:cs typeface="Helvetica" pitchFamily="34" charset="0"/>
              </a:rPr>
              <a:t>Develop a comprehensive performance</a:t>
            </a:r>
          </a:p>
          <a:p>
            <a:pPr marL="804863" lvl="1" indent="-354013">
              <a:spcAft>
                <a:spcPts val="600"/>
              </a:spcAft>
              <a:buFont typeface="Arial" charset="0"/>
              <a:buNone/>
            </a:pPr>
            <a:r>
              <a:rPr lang="en-US" sz="2000" dirty="0">
                <a:solidFill>
                  <a:srgbClr val="17375E"/>
                </a:solidFill>
                <a:latin typeface="Calibri" pitchFamily="34" charset="0"/>
                <a:ea typeface="Helvetica" pitchFamily="34" charset="0"/>
                <a:cs typeface="Helvetica" pitchFamily="34" charset="0"/>
              </a:rPr>
              <a:t>       monitoring framework</a:t>
            </a:r>
          </a:p>
        </p:txBody>
      </p:sp>
      <p:pic>
        <p:nvPicPr>
          <p:cNvPr id="8" name="Picture 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9" name="Picture 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7650"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787400" y="723900"/>
            <a:ext cx="7002463" cy="381000"/>
          </a:xfrm>
          <a:prstGeom prst="rect">
            <a:avLst/>
          </a:prstGeom>
          <a:noFill/>
          <a:ln w="9525">
            <a:noFill/>
            <a:miter lim="800000"/>
            <a:headEnd/>
            <a:tailEnd/>
          </a:ln>
        </p:spPr>
        <p:txBody>
          <a:bodyPr>
            <a:spAutoFit/>
          </a:bodyPr>
          <a:lstStyle/>
          <a:p>
            <a:r>
              <a:rPr lang="en-US" sz="2800" b="1" baseline="30000">
                <a:latin typeface="Calibri" pitchFamily="34" charset="0"/>
                <a:cs typeface="Helvetica" pitchFamily="34" charset="0"/>
              </a:rPr>
              <a:t>Delivery Plans to support our strategic aims and objectives</a:t>
            </a:r>
          </a:p>
        </p:txBody>
      </p:sp>
      <p:sp>
        <p:nvSpPr>
          <p:cNvPr id="10" name="TextBox 9"/>
          <p:cNvSpPr txBox="1">
            <a:spLocks noChangeArrowheads="1"/>
          </p:cNvSpPr>
          <p:nvPr/>
        </p:nvSpPr>
        <p:spPr bwMode="auto">
          <a:xfrm>
            <a:off x="1068388" y="1104900"/>
            <a:ext cx="6721475" cy="1465263"/>
          </a:xfrm>
          <a:prstGeom prst="rect">
            <a:avLst/>
          </a:prstGeom>
          <a:noFill/>
          <a:ln w="9525">
            <a:noFill/>
            <a:miter lim="800000"/>
            <a:headEnd/>
            <a:tailEnd/>
          </a:ln>
        </p:spPr>
        <p:txBody>
          <a:bodyPr>
            <a:spAutoFit/>
          </a:bodyPr>
          <a:lstStyle/>
          <a:p>
            <a:pPr marL="804863" lvl="1" indent="-354013">
              <a:spcAft>
                <a:spcPts val="600"/>
              </a:spcAft>
              <a:buFont typeface="Arial" charset="0"/>
              <a:buChar char="•"/>
            </a:pPr>
            <a:r>
              <a:rPr lang="en-US">
                <a:solidFill>
                  <a:srgbClr val="376092"/>
                </a:solidFill>
                <a:latin typeface="Calibri" pitchFamily="34" charset="0"/>
                <a:cs typeface="Helvetica" pitchFamily="34" charset="0"/>
              </a:rPr>
              <a:t>After two rounds of consultation the Strategic Plan will be finalised.  We will then develop delivery plans with key milestones for each of the priority areas outlining the key steps required in 2015/16 and 2016/17  in order to implement the individual schemes within each locality.  </a:t>
            </a:r>
          </a:p>
        </p:txBody>
      </p:sp>
      <p:pic>
        <p:nvPicPr>
          <p:cNvPr id="12" name="Picture 4"/>
          <p:cNvPicPr>
            <a:picLocks noChangeAspect="1" noChangeArrowheads="1"/>
          </p:cNvPicPr>
          <p:nvPr/>
        </p:nvPicPr>
        <p:blipFill>
          <a:blip r:embed="rId4" cstate="print">
            <a:extLst>
              <a:ext uri="{28A0092B-C50C-407E-A947-70E740481C1C}"/>
            </a:extLst>
          </a:blip>
          <a:srcRect/>
          <a:stretch>
            <a:fillRect/>
          </a:stretch>
        </p:blipFill>
        <p:spPr bwMode="auto">
          <a:xfrm>
            <a:off x="2235446" y="3403599"/>
            <a:ext cx="3293699" cy="22294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2"/>
          <p:cNvPicPr>
            <a:picLocks noChangeAspect="1" noChangeArrowheads="1"/>
          </p:cNvPicPr>
          <p:nvPr/>
        </p:nvPicPr>
        <p:blipFill>
          <a:blip r:embed="rId5" cstate="print">
            <a:extLst>
              <a:ext uri="{28A0092B-C50C-407E-A947-70E740481C1C}"/>
            </a:extLst>
          </a:blip>
          <a:srcRect/>
          <a:stretch>
            <a:fillRect/>
          </a:stretch>
        </p:blipFill>
        <p:spPr bwMode="auto">
          <a:xfrm>
            <a:off x="3591246" y="3676747"/>
            <a:ext cx="3378059" cy="21558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par>
                          <p:cTn id="13" fill="hold">
                            <p:stCondLst>
                              <p:cond delay="1000"/>
                            </p:stCondLst>
                            <p:childTnLst>
                              <p:par>
                                <p:cTn id="14" presetID="2" presetClass="entr" presetSubtype="4" accel="50000" decel="5000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8674"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660400" y="698500"/>
            <a:ext cx="7639050" cy="733425"/>
          </a:xfrm>
          <a:prstGeom prst="rect">
            <a:avLst/>
          </a:prstGeom>
          <a:noFill/>
          <a:ln w="9525">
            <a:noFill/>
            <a:miter lim="800000"/>
            <a:headEnd/>
            <a:tailEnd/>
          </a:ln>
        </p:spPr>
        <p:txBody>
          <a:bodyPr>
            <a:spAutoFit/>
          </a:bodyPr>
          <a:lstStyle/>
          <a:p>
            <a:r>
              <a:rPr lang="en-US" sz="3200" b="1" baseline="30000">
                <a:latin typeface="Calibri" pitchFamily="34" charset="0"/>
                <a:cs typeface="Helvetica" pitchFamily="34" charset="0"/>
              </a:rPr>
              <a:t>In summary our joint health and social care strategic plan will help us to deliver…</a:t>
            </a:r>
          </a:p>
        </p:txBody>
      </p:sp>
      <p:pic>
        <p:nvPicPr>
          <p:cNvPr id="11" name="Picture 10" descr="bullet_green.png"/>
          <p:cNvPicPr>
            <a:picLocks noChangeAspect="1"/>
          </p:cNvPicPr>
          <p:nvPr/>
        </p:nvPicPr>
        <p:blipFill>
          <a:blip r:embed="rId4"/>
          <a:srcRect/>
          <a:stretch>
            <a:fillRect/>
          </a:stretch>
        </p:blipFill>
        <p:spPr bwMode="auto">
          <a:xfrm>
            <a:off x="1377950" y="1431925"/>
            <a:ext cx="5899150" cy="1096963"/>
          </a:xfrm>
          <a:prstGeom prst="rect">
            <a:avLst/>
          </a:prstGeom>
          <a:noFill/>
          <a:ln w="9525">
            <a:noFill/>
            <a:miter lim="800000"/>
            <a:headEnd/>
            <a:tailEnd/>
          </a:ln>
        </p:spPr>
      </p:pic>
      <p:pic>
        <p:nvPicPr>
          <p:cNvPr id="12" name="Picture 11" descr="bullet_turq.png"/>
          <p:cNvPicPr>
            <a:picLocks noChangeAspect="1"/>
          </p:cNvPicPr>
          <p:nvPr/>
        </p:nvPicPr>
        <p:blipFill>
          <a:blip r:embed="rId5"/>
          <a:srcRect/>
          <a:stretch>
            <a:fillRect/>
          </a:stretch>
        </p:blipFill>
        <p:spPr bwMode="auto">
          <a:xfrm>
            <a:off x="1498600" y="2210205"/>
            <a:ext cx="6229350" cy="1350114"/>
          </a:xfrm>
          <a:prstGeom prst="rect">
            <a:avLst/>
          </a:prstGeom>
          <a:noFill/>
          <a:ln w="9525">
            <a:noFill/>
            <a:miter lim="800000"/>
            <a:headEnd/>
            <a:tailEnd/>
          </a:ln>
        </p:spPr>
      </p:pic>
      <p:pic>
        <p:nvPicPr>
          <p:cNvPr id="13" name="Picture 12" descr="bullet_dblue.png"/>
          <p:cNvPicPr>
            <a:picLocks noChangeAspect="1"/>
          </p:cNvPicPr>
          <p:nvPr/>
        </p:nvPicPr>
        <p:blipFill>
          <a:blip r:embed="rId6"/>
          <a:srcRect/>
          <a:stretch>
            <a:fillRect/>
          </a:stretch>
        </p:blipFill>
        <p:spPr bwMode="auto">
          <a:xfrm>
            <a:off x="1625599" y="3180946"/>
            <a:ext cx="6516451" cy="1287514"/>
          </a:xfrm>
          <a:prstGeom prst="rect">
            <a:avLst/>
          </a:prstGeom>
          <a:noFill/>
          <a:ln w="9525">
            <a:noFill/>
            <a:miter lim="800000"/>
            <a:headEnd/>
            <a:tailEnd/>
          </a:ln>
        </p:spPr>
      </p:pic>
      <p:pic>
        <p:nvPicPr>
          <p:cNvPr id="14" name="Picture 13" descr="bullet_red.png"/>
          <p:cNvPicPr>
            <a:picLocks noChangeAspect="1"/>
          </p:cNvPicPr>
          <p:nvPr/>
        </p:nvPicPr>
        <p:blipFill>
          <a:blip r:embed="rId7"/>
          <a:srcRect/>
          <a:stretch>
            <a:fillRect/>
          </a:stretch>
        </p:blipFill>
        <p:spPr bwMode="auto">
          <a:xfrm>
            <a:off x="1766888" y="4163438"/>
            <a:ext cx="6532562" cy="946241"/>
          </a:xfrm>
          <a:prstGeom prst="rect">
            <a:avLst/>
          </a:prstGeom>
          <a:noFill/>
          <a:ln w="9525">
            <a:noFill/>
            <a:miter lim="800000"/>
            <a:headEnd/>
            <a:tailEnd/>
          </a:ln>
        </p:spPr>
      </p:pic>
      <p:pic>
        <p:nvPicPr>
          <p:cNvPr id="15" name="Picture 14" descr="bullet_orange.png"/>
          <p:cNvPicPr>
            <a:picLocks noChangeAspect="1"/>
          </p:cNvPicPr>
          <p:nvPr/>
        </p:nvPicPr>
        <p:blipFill>
          <a:blip r:embed="rId8"/>
          <a:srcRect/>
          <a:stretch>
            <a:fillRect/>
          </a:stretch>
        </p:blipFill>
        <p:spPr bwMode="auto">
          <a:xfrm>
            <a:off x="1908174" y="4854331"/>
            <a:ext cx="6710531" cy="1014413"/>
          </a:xfrm>
          <a:prstGeom prst="rect">
            <a:avLst/>
          </a:prstGeom>
          <a:noFill/>
          <a:ln w="9525">
            <a:noFill/>
            <a:miter lim="800000"/>
            <a:headEnd/>
            <a:tailEnd/>
          </a:ln>
        </p:spPr>
      </p:pic>
      <p:sp>
        <p:nvSpPr>
          <p:cNvPr id="16" name="TextBox 15"/>
          <p:cNvSpPr txBox="1">
            <a:spLocks noChangeArrowheads="1"/>
          </p:cNvSpPr>
          <p:nvPr/>
        </p:nvSpPr>
        <p:spPr bwMode="auto">
          <a:xfrm>
            <a:off x="1470025" y="1575336"/>
            <a:ext cx="5565775" cy="830997"/>
          </a:xfrm>
          <a:prstGeom prst="rect">
            <a:avLst/>
          </a:prstGeom>
          <a:noFill/>
          <a:ln w="9525">
            <a:noFill/>
            <a:miter lim="800000"/>
            <a:headEnd/>
            <a:tailEnd/>
          </a:ln>
        </p:spPr>
        <p:txBody>
          <a:bodyPr>
            <a:spAutoFit/>
          </a:bodyPr>
          <a:lstStyle/>
          <a:p>
            <a:r>
              <a:rPr lang="en-US" sz="2400" baseline="30000" dirty="0">
                <a:solidFill>
                  <a:schemeClr val="bg1"/>
                </a:solidFill>
                <a:latin typeface="Calibri" pitchFamily="34" charset="0"/>
              </a:rPr>
              <a:t>A whole-system service model which expands community-based health and social care, and improves the connections between all care providers</a:t>
            </a:r>
          </a:p>
        </p:txBody>
      </p:sp>
      <p:sp>
        <p:nvSpPr>
          <p:cNvPr id="22" name="TextBox 21"/>
          <p:cNvSpPr txBox="1">
            <a:spLocks noChangeArrowheads="1"/>
          </p:cNvSpPr>
          <p:nvPr/>
        </p:nvSpPr>
        <p:spPr bwMode="auto">
          <a:xfrm>
            <a:off x="1585913" y="2407868"/>
            <a:ext cx="5619750" cy="1077218"/>
          </a:xfrm>
          <a:prstGeom prst="rect">
            <a:avLst/>
          </a:prstGeom>
          <a:noFill/>
          <a:ln w="9525">
            <a:noFill/>
            <a:miter lim="800000"/>
            <a:headEnd/>
            <a:tailEnd/>
          </a:ln>
        </p:spPr>
        <p:txBody>
          <a:bodyPr wrap="square">
            <a:spAutoFit/>
          </a:bodyPr>
          <a:lstStyle/>
          <a:p>
            <a:r>
              <a:rPr lang="en-US" sz="2400" baseline="30000" dirty="0">
                <a:solidFill>
                  <a:schemeClr val="bg1"/>
                </a:solidFill>
                <a:latin typeface="Calibri" pitchFamily="34" charset="0"/>
              </a:rPr>
              <a:t>A proactive set of community-based services which are targeted at those who are at risk of escalating needs, and which will help to keep people out of hospital, independent and improves outcomes</a:t>
            </a:r>
          </a:p>
        </p:txBody>
      </p:sp>
      <p:sp>
        <p:nvSpPr>
          <p:cNvPr id="23" name="TextBox 22"/>
          <p:cNvSpPr txBox="1">
            <a:spLocks noChangeArrowheads="1"/>
          </p:cNvSpPr>
          <p:nvPr/>
        </p:nvSpPr>
        <p:spPr bwMode="auto">
          <a:xfrm>
            <a:off x="1689100" y="3356933"/>
            <a:ext cx="5588000" cy="1077218"/>
          </a:xfrm>
          <a:prstGeom prst="rect">
            <a:avLst/>
          </a:prstGeom>
          <a:noFill/>
          <a:ln w="9525">
            <a:noFill/>
            <a:miter lim="800000"/>
            <a:headEnd/>
            <a:tailEnd/>
          </a:ln>
        </p:spPr>
        <p:txBody>
          <a:bodyPr>
            <a:spAutoFit/>
          </a:bodyPr>
          <a:lstStyle/>
          <a:p>
            <a:r>
              <a:rPr lang="en-US" sz="1400" baseline="30000" dirty="0">
                <a:solidFill>
                  <a:schemeClr val="bg1"/>
                </a:solidFill>
                <a:latin typeface="Calibri" pitchFamily="34" charset="0"/>
              </a:rPr>
              <a:t> </a:t>
            </a:r>
            <a:r>
              <a:rPr lang="en-US" sz="2400" baseline="30000" dirty="0">
                <a:solidFill>
                  <a:schemeClr val="bg1"/>
                </a:solidFill>
                <a:latin typeface="Calibri" pitchFamily="34" charset="0"/>
              </a:rPr>
              <a:t>A reactive set of community-based services which will be responsive for those people whose needs rapidly escalate, preventing inappropriate time in hospital and improved community-based rehabilitation and reablement</a:t>
            </a:r>
          </a:p>
        </p:txBody>
      </p:sp>
      <p:sp>
        <p:nvSpPr>
          <p:cNvPr id="24" name="TextBox 23"/>
          <p:cNvSpPr txBox="1">
            <a:spLocks noChangeArrowheads="1"/>
          </p:cNvSpPr>
          <p:nvPr/>
        </p:nvSpPr>
        <p:spPr bwMode="auto">
          <a:xfrm>
            <a:off x="1778000" y="4388918"/>
            <a:ext cx="5619750" cy="584775"/>
          </a:xfrm>
          <a:prstGeom prst="rect">
            <a:avLst/>
          </a:prstGeom>
          <a:noFill/>
          <a:ln w="9525">
            <a:noFill/>
            <a:miter lim="800000"/>
            <a:headEnd/>
            <a:tailEnd/>
          </a:ln>
        </p:spPr>
        <p:txBody>
          <a:bodyPr>
            <a:spAutoFit/>
          </a:bodyPr>
          <a:lstStyle/>
          <a:p>
            <a:r>
              <a:rPr lang="en-US" sz="2400" baseline="30000" dirty="0">
                <a:solidFill>
                  <a:schemeClr val="bg1"/>
                </a:solidFill>
                <a:latin typeface="Calibri" pitchFamily="34" charset="0"/>
              </a:rPr>
              <a:t>Shift and expansion of services which will bring high quality care and expertise closer to home</a:t>
            </a:r>
          </a:p>
        </p:txBody>
      </p:sp>
      <p:sp>
        <p:nvSpPr>
          <p:cNvPr id="25" name="TextBox 24"/>
          <p:cNvSpPr txBox="1">
            <a:spLocks noChangeArrowheads="1"/>
          </p:cNvSpPr>
          <p:nvPr/>
        </p:nvSpPr>
        <p:spPr bwMode="auto">
          <a:xfrm>
            <a:off x="1963738" y="5168011"/>
            <a:ext cx="5619750" cy="338554"/>
          </a:xfrm>
          <a:prstGeom prst="rect">
            <a:avLst/>
          </a:prstGeom>
          <a:noFill/>
          <a:ln w="9525">
            <a:noFill/>
            <a:miter lim="800000"/>
            <a:headEnd/>
            <a:tailEnd/>
          </a:ln>
        </p:spPr>
        <p:txBody>
          <a:bodyPr>
            <a:spAutoFit/>
          </a:bodyPr>
          <a:lstStyle/>
          <a:p>
            <a:r>
              <a:rPr lang="en-US" sz="2400" baseline="30000" dirty="0">
                <a:solidFill>
                  <a:schemeClr val="bg1"/>
                </a:solidFill>
                <a:latin typeface="Calibri" pitchFamily="34" charset="0"/>
              </a:rPr>
              <a:t>Strengthened relationships and governance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accel="50000" decel="5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childTnLst>
                                </p:cTn>
                              </p:par>
                            </p:childTnLst>
                          </p:cTn>
                        </p:par>
                        <p:par>
                          <p:cTn id="18" fill="hold">
                            <p:stCondLst>
                              <p:cond delay="1500"/>
                            </p:stCondLst>
                            <p:childTnLst>
                              <p:par>
                                <p:cTn id="19" presetID="2" presetClass="entr" presetSubtype="8" accel="50000" decel="5000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childTnLst>
                                </p:cTn>
                              </p:par>
                            </p:childTnLst>
                          </p:cTn>
                        </p:par>
                        <p:par>
                          <p:cTn id="27" fill="hold">
                            <p:stCondLst>
                              <p:cond delay="3000"/>
                            </p:stCondLst>
                            <p:childTnLst>
                              <p:par>
                                <p:cTn id="28" presetID="2" presetClass="entr" presetSubtype="8" accel="50000" decel="5000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childTnLst>
                                </p:cTn>
                              </p:par>
                            </p:childTnLst>
                          </p:cTn>
                        </p:par>
                        <p:par>
                          <p:cTn id="36" fill="hold">
                            <p:stCondLst>
                              <p:cond delay="4500"/>
                            </p:stCondLst>
                            <p:childTnLst>
                              <p:par>
                                <p:cTn id="37" presetID="2" presetClass="entr" presetSubtype="8" accel="50000" decel="5000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childTnLst>
                                </p:cTn>
                              </p:par>
                            </p:childTnLst>
                          </p:cTn>
                        </p:par>
                        <p:par>
                          <p:cTn id="45" fill="hold">
                            <p:stCondLst>
                              <p:cond delay="6000"/>
                            </p:stCondLst>
                            <p:childTnLst>
                              <p:par>
                                <p:cTn id="46" presetID="2" presetClass="entr" presetSubtype="8" accel="50000" decel="50000"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61481" y="1282700"/>
            <a:ext cx="6833107" cy="4170372"/>
          </a:xfrm>
          <a:prstGeom prst="rect">
            <a:avLst/>
          </a:prstGeom>
          <a:noFill/>
          <a:ln w="9525">
            <a:noFill/>
            <a:miter lim="800000"/>
            <a:headEnd/>
            <a:tailEnd/>
          </a:ln>
        </p:spPr>
        <p:txBody>
          <a:bodyPr wrap="square">
            <a:spAutoFit/>
          </a:bodyPr>
          <a:lstStyle/>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The regulations set out which health and social care functions must be delegated.</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The “must” list is limited to services provided to people over the age of 18.</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Must include adult social care, adult primary and community health care and “aspects of adult hospital care that offer the best opportunities for service redesign”.</a:t>
            </a:r>
          </a:p>
          <a:p>
            <a:pPr marL="1081088" lvl="1" indent="-623888">
              <a:spcAft>
                <a:spcPts val="1800"/>
              </a:spcAft>
              <a:buFont typeface="Arial" charset="0"/>
              <a:buChar char="•"/>
            </a:pPr>
            <a:r>
              <a:rPr lang="en-US" sz="2000" dirty="0">
                <a:solidFill>
                  <a:srgbClr val="17375E"/>
                </a:solidFill>
                <a:latin typeface="Calibri" pitchFamily="34" charset="0"/>
                <a:cs typeface="Helvetica" pitchFamily="34" charset="0"/>
              </a:rPr>
              <a:t>Other services including children’s health and social care, criminal justice and housing can also be included if there is local agreement to do so.</a:t>
            </a:r>
          </a:p>
        </p:txBody>
      </p:sp>
      <p:pic>
        <p:nvPicPr>
          <p:cNvPr id="17410"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17411"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685925" y="901700"/>
            <a:ext cx="5808663" cy="381000"/>
          </a:xfrm>
          <a:prstGeom prst="rect">
            <a:avLst/>
          </a:prstGeom>
          <a:noFill/>
          <a:ln w="9525">
            <a:noFill/>
            <a:miter lim="800000"/>
            <a:headEnd/>
            <a:tailEnd/>
          </a:ln>
        </p:spPr>
        <p:txBody>
          <a:bodyPr>
            <a:spAutoFit/>
          </a:bodyPr>
          <a:lstStyle/>
          <a:p>
            <a:r>
              <a:rPr lang="en-US" sz="2800" b="1" baseline="30000">
                <a:latin typeface="Calibri" pitchFamily="34" charset="0"/>
                <a:cs typeface="Helvetica" pitchFamily="34" charset="0"/>
              </a:rPr>
              <a:t>Scope…</a:t>
            </a:r>
          </a:p>
        </p:txBody>
      </p:sp>
      <p:pic>
        <p:nvPicPr>
          <p:cNvPr id="17413"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17414"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685925" y="1524000"/>
            <a:ext cx="5268913" cy="4283075"/>
          </a:xfrm>
          <a:prstGeom prst="rect">
            <a:avLst/>
          </a:prstGeom>
          <a:noFill/>
          <a:ln w="9525">
            <a:noFill/>
            <a:miter lim="800000"/>
            <a:headEnd/>
            <a:tailEnd/>
          </a:ln>
        </p:spPr>
        <p:txBody>
          <a:bodyPr>
            <a:spAutoFit/>
          </a:bodyPr>
          <a:lstStyle/>
          <a:p>
            <a:pPr marL="623888" indent="-623888">
              <a:spcAft>
                <a:spcPts val="1800"/>
              </a:spcAft>
              <a:buFont typeface="Arial" charset="0"/>
              <a:buChar char="•"/>
            </a:pPr>
            <a:r>
              <a:rPr lang="en-US" sz="2000">
                <a:solidFill>
                  <a:srgbClr val="17375E"/>
                </a:solidFill>
                <a:latin typeface="Calibri" pitchFamily="34" charset="0"/>
                <a:cs typeface="Helvetica" pitchFamily="34" charset="0"/>
              </a:rPr>
              <a:t>Does this draft plan address the most important issues for East Lothian? </a:t>
            </a:r>
          </a:p>
          <a:p>
            <a:pPr marL="623888" indent="-623888">
              <a:spcAft>
                <a:spcPts val="1800"/>
              </a:spcAft>
              <a:buFont typeface="Arial" charset="0"/>
              <a:buChar char="•"/>
            </a:pPr>
            <a:endParaRPr lang="en-US" sz="2000">
              <a:solidFill>
                <a:srgbClr val="17375E"/>
              </a:solidFill>
              <a:latin typeface="Calibri" pitchFamily="34" charset="0"/>
              <a:cs typeface="Helvetica" pitchFamily="34" charset="0"/>
            </a:endParaRPr>
          </a:p>
          <a:p>
            <a:pPr marL="623888" indent="-623888">
              <a:spcAft>
                <a:spcPts val="1800"/>
              </a:spcAft>
              <a:buFont typeface="Arial" charset="0"/>
              <a:buChar char="•"/>
            </a:pPr>
            <a:r>
              <a:rPr lang="en-US" sz="2000">
                <a:solidFill>
                  <a:srgbClr val="17375E"/>
                </a:solidFill>
                <a:latin typeface="Calibri" pitchFamily="34" charset="0"/>
                <a:cs typeface="Helvetica" pitchFamily="34" charset="0"/>
              </a:rPr>
              <a:t>Have we missed anything that is really significant? If so, what? </a:t>
            </a:r>
          </a:p>
          <a:p>
            <a:pPr marL="623888" indent="-623888">
              <a:spcAft>
                <a:spcPts val="1800"/>
              </a:spcAft>
              <a:buFont typeface="Arial" charset="0"/>
              <a:buChar char="•"/>
            </a:pPr>
            <a:endParaRPr lang="en-US" sz="2000">
              <a:solidFill>
                <a:srgbClr val="17375E"/>
              </a:solidFill>
              <a:latin typeface="Calibri" pitchFamily="34" charset="0"/>
              <a:cs typeface="Helvetica" pitchFamily="34" charset="0"/>
            </a:endParaRPr>
          </a:p>
          <a:p>
            <a:pPr marL="623888" indent="-623888">
              <a:spcAft>
                <a:spcPts val="1800"/>
              </a:spcAft>
              <a:buFont typeface="Arial" charset="0"/>
              <a:buChar char="•"/>
            </a:pPr>
            <a:r>
              <a:rPr lang="en-US" sz="2000">
                <a:solidFill>
                  <a:srgbClr val="17375E"/>
                </a:solidFill>
                <a:latin typeface="Calibri" pitchFamily="34" charset="0"/>
                <a:cs typeface="Helvetica" pitchFamily="34" charset="0"/>
              </a:rPr>
              <a:t>We are planning to look at services in 2 localities within East Lothian.  Do you agree with this approach?</a:t>
            </a:r>
          </a:p>
          <a:p>
            <a:pPr marL="623888" indent="-623888">
              <a:spcAft>
                <a:spcPts val="1800"/>
              </a:spcAft>
              <a:buFont typeface="Arial" charset="0"/>
              <a:buNone/>
            </a:pPr>
            <a:endParaRPr lang="en-US" sz="2000">
              <a:solidFill>
                <a:srgbClr val="17375E"/>
              </a:solidFill>
              <a:latin typeface="Calibri" pitchFamily="34" charset="0"/>
              <a:cs typeface="Helvetica" pitchFamily="34" charset="0"/>
            </a:endParaRPr>
          </a:p>
        </p:txBody>
      </p:sp>
      <p:pic>
        <p:nvPicPr>
          <p:cNvPr id="29698"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29699"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sp>
        <p:nvSpPr>
          <p:cNvPr id="27" name="TextBox 26"/>
          <p:cNvSpPr txBox="1">
            <a:spLocks noChangeArrowheads="1"/>
          </p:cNvSpPr>
          <p:nvPr/>
        </p:nvSpPr>
        <p:spPr bwMode="auto">
          <a:xfrm>
            <a:off x="1685925" y="723900"/>
            <a:ext cx="5808663" cy="412750"/>
          </a:xfrm>
          <a:prstGeom prst="rect">
            <a:avLst/>
          </a:prstGeom>
          <a:noFill/>
          <a:ln w="9525">
            <a:noFill/>
            <a:miter lim="800000"/>
            <a:headEnd/>
            <a:tailEnd/>
          </a:ln>
        </p:spPr>
        <p:txBody>
          <a:bodyPr>
            <a:spAutoFit/>
          </a:bodyPr>
          <a:lstStyle/>
          <a:p>
            <a:r>
              <a:rPr lang="en-US" sz="3200" b="1" baseline="30000">
                <a:latin typeface="Calibri" pitchFamily="34" charset="0"/>
                <a:cs typeface="Helvetica" pitchFamily="34" charset="0"/>
              </a:rPr>
              <a:t>Questions</a:t>
            </a:r>
          </a:p>
        </p:txBody>
      </p:sp>
      <p:pic>
        <p:nvPicPr>
          <p:cNvPr id="28"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29"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30722" name="Picture 6" descr="figure_cells.png"/>
          <p:cNvPicPr>
            <a:picLocks noChangeAspect="1"/>
          </p:cNvPicPr>
          <p:nvPr/>
        </p:nvPicPr>
        <p:blipFill>
          <a:blip r:embed="rId3"/>
          <a:srcRect/>
          <a:stretch>
            <a:fillRect/>
          </a:stretch>
        </p:blipFill>
        <p:spPr bwMode="auto">
          <a:xfrm>
            <a:off x="0" y="4613275"/>
            <a:ext cx="1962150" cy="1879600"/>
          </a:xfrm>
          <a:prstGeom prst="rect">
            <a:avLst/>
          </a:prstGeom>
          <a:noFill/>
          <a:ln w="9525">
            <a:noFill/>
            <a:miter lim="800000"/>
            <a:headEnd/>
            <a:tailEnd/>
          </a:ln>
        </p:spPr>
      </p:pic>
      <p:pic>
        <p:nvPicPr>
          <p:cNvPr id="28" name="Picture 27" descr="figure_child01.png"/>
          <p:cNvPicPr>
            <a:picLocks noChangeAspect="1"/>
          </p:cNvPicPr>
          <p:nvPr/>
        </p:nvPicPr>
        <p:blipFill>
          <a:blip r:embed="rId4"/>
          <a:srcRect/>
          <a:stretch>
            <a:fillRect/>
          </a:stretch>
        </p:blipFill>
        <p:spPr bwMode="auto">
          <a:xfrm>
            <a:off x="6113463" y="4954588"/>
            <a:ext cx="841375" cy="1785937"/>
          </a:xfrm>
          <a:prstGeom prst="rect">
            <a:avLst/>
          </a:prstGeom>
          <a:noFill/>
          <a:ln w="9525">
            <a:noFill/>
            <a:miter lim="800000"/>
            <a:headEnd/>
            <a:tailEnd/>
          </a:ln>
        </p:spPr>
      </p:pic>
      <p:pic>
        <p:nvPicPr>
          <p:cNvPr id="29" name="Picture 28" descr="figure_lady01.png"/>
          <p:cNvPicPr>
            <a:picLocks noChangeAspect="1"/>
          </p:cNvPicPr>
          <p:nvPr/>
        </p:nvPicPr>
        <p:blipFill>
          <a:blip r:embed="rId5"/>
          <a:srcRect/>
          <a:stretch>
            <a:fillRect/>
          </a:stretch>
        </p:blipFill>
        <p:spPr bwMode="auto">
          <a:xfrm>
            <a:off x="6777038" y="4449763"/>
            <a:ext cx="1012825" cy="2154237"/>
          </a:xfrm>
          <a:prstGeom prst="rect">
            <a:avLst/>
          </a:prstGeom>
          <a:noFill/>
          <a:ln w="9525">
            <a:noFill/>
            <a:miter lim="800000"/>
            <a:headEnd/>
            <a:tailEnd/>
          </a:ln>
        </p:spPr>
      </p:pic>
      <p:sp>
        <p:nvSpPr>
          <p:cNvPr id="30725" name="Rectangle 8"/>
          <p:cNvSpPr>
            <a:spLocks noGrp="1"/>
          </p:cNvSpPr>
          <p:nvPr>
            <p:ph type="title"/>
          </p:nvPr>
        </p:nvSpPr>
        <p:spPr/>
        <p:txBody>
          <a:bodyPr/>
          <a:lstStyle/>
          <a:p>
            <a:r>
              <a:rPr lang="en-GB" smtClean="0"/>
              <a:t>Consultation contacts</a:t>
            </a:r>
          </a:p>
        </p:txBody>
      </p:sp>
      <p:sp>
        <p:nvSpPr>
          <p:cNvPr id="30726" name="Rectangle 9"/>
          <p:cNvSpPr>
            <a:spLocks noGrp="1"/>
          </p:cNvSpPr>
          <p:nvPr>
            <p:ph type="body" idx="1"/>
          </p:nvPr>
        </p:nvSpPr>
        <p:spPr/>
        <p:txBody>
          <a:bodyPr/>
          <a:lstStyle/>
          <a:p>
            <a:pPr>
              <a:buFont typeface="Arial" charset="0"/>
              <a:buNone/>
            </a:pPr>
            <a:r>
              <a:rPr lang="en-US" altLang="ja-JP" sz="2800" b="1" smtClean="0">
                <a:cs typeface="ＭＳ Ｐゴシック"/>
              </a:rPr>
              <a:t>	</a:t>
            </a:r>
            <a:r>
              <a:rPr lang="en-US" altLang="ja-JP" sz="2400" b="1" smtClean="0">
                <a:cs typeface="ＭＳ Ｐゴシック"/>
              </a:rPr>
              <a:t>The consultation on this draft plan will be available on East Lothian Council consultation hub at </a:t>
            </a:r>
            <a:endParaRPr lang="en-US" altLang="ja-JP" sz="2400" b="1" smtClean="0">
              <a:cs typeface="ＭＳ Ｐゴシック"/>
              <a:hlinkClick r:id="rId6" tooltip="blocked::https://eastlothianconsultations.co.uk/"/>
            </a:endParaRPr>
          </a:p>
          <a:p>
            <a:pPr>
              <a:buFont typeface="Arial" charset="0"/>
              <a:buNone/>
            </a:pPr>
            <a:r>
              <a:rPr lang="en-US" altLang="ja-JP" sz="2400" b="1" smtClean="0">
                <a:cs typeface="ＭＳ Ｐゴシック"/>
                <a:hlinkClick r:id="rId6" tooltip="blocked::https://eastlothianconsultations.co.uk/"/>
              </a:rPr>
              <a:t>	</a:t>
            </a:r>
            <a:r>
              <a:rPr lang="en-US" altLang="ja-JP" sz="2000" b="1" smtClean="0">
                <a:cs typeface="ＭＳ Ｐゴシック"/>
                <a:hlinkClick r:id="rId6" tooltip="blocked::https://eastlothianconsultations.co.uk/"/>
              </a:rPr>
              <a:t>https://eastlothianconsultations.co.uk</a:t>
            </a:r>
            <a:r>
              <a:rPr lang="en-US" altLang="ja-JP" sz="2400" b="1" smtClean="0">
                <a:cs typeface="ＭＳ Ｐゴシック"/>
                <a:hlinkClick r:id="rId6" tooltip="blocked::https://eastlothianconsultations.co.uk/"/>
              </a:rPr>
              <a:t>/</a:t>
            </a:r>
            <a:endParaRPr lang="en-US" altLang="ja-JP" sz="2400" b="1" smtClean="0">
              <a:cs typeface="ＭＳ Ｐゴシック"/>
            </a:endParaRPr>
          </a:p>
          <a:p>
            <a:pPr>
              <a:buFont typeface="Arial" charset="0"/>
              <a:buNone/>
            </a:pPr>
            <a:r>
              <a:rPr lang="en-US" altLang="ja-JP" sz="2400" b="1" smtClean="0">
                <a:cs typeface="ＭＳ Ｐゴシック"/>
              </a:rPr>
              <a:t> </a:t>
            </a:r>
          </a:p>
          <a:p>
            <a:pPr>
              <a:buFont typeface="Arial" charset="0"/>
              <a:buNone/>
            </a:pPr>
            <a:r>
              <a:rPr lang="en-US" altLang="ja-JP" sz="2400" b="1" smtClean="0">
                <a:cs typeface="ＭＳ Ｐゴシック"/>
              </a:rPr>
              <a:t>	and NHS Lothian Consultation zone at </a:t>
            </a:r>
            <a:endParaRPr lang="en-US" altLang="ja-JP" sz="2400" b="1" smtClean="0">
              <a:cs typeface="ＭＳ Ｐゴシック"/>
              <a:hlinkClick r:id="rId7" tooltip="blocked::http://www.nhslothian.scot.nhs.uk/OurOrganisation/Consultations/Pages/default.aspx"/>
            </a:endParaRPr>
          </a:p>
          <a:p>
            <a:pPr>
              <a:buFont typeface="Arial" charset="0"/>
              <a:buNone/>
            </a:pPr>
            <a:r>
              <a:rPr lang="en-US" altLang="ja-JP" sz="2400" b="1" smtClean="0">
                <a:cs typeface="ＭＳ Ｐゴシック"/>
                <a:hlinkClick r:id="rId7" tooltip="blocked::http://www.nhslothian.scot.nhs.uk/OurOrganisation/Consultations/Pages/default.aspx"/>
              </a:rPr>
              <a:t>	</a:t>
            </a:r>
            <a:r>
              <a:rPr lang="en-US" altLang="ja-JP" sz="1600" b="1" smtClean="0">
                <a:cs typeface="ＭＳ Ｐゴシック"/>
                <a:hlinkClick r:id="rId7" tooltip="blocked::http://www.nhslothian.scot.nhs.uk/OurOrganisation/Consultations/Pages/default.aspx"/>
              </a:rPr>
              <a:t>http://www.nhslothian.scot.nhs.uk/OurOrganisation/Consultations/Pages/default.aspx</a:t>
            </a:r>
            <a:endParaRPr lang="en-US" altLang="ja-JP" sz="1600" b="1" smtClean="0">
              <a:cs typeface="ＭＳ Ｐゴシック"/>
            </a:endParaRPr>
          </a:p>
          <a:p>
            <a:pPr>
              <a:buFont typeface="Arial" charset="0"/>
              <a:buNone/>
            </a:pPr>
            <a:endParaRPr lang="en-US" altLang="ja-JP" sz="2400" b="1" smtClean="0">
              <a:cs typeface="ＭＳ Ｐゴシック"/>
            </a:endParaRPr>
          </a:p>
          <a:p>
            <a:pPr>
              <a:buFont typeface="Arial" charset="0"/>
              <a:buNone/>
            </a:pPr>
            <a:r>
              <a:rPr lang="en-US" altLang="ja-JP" sz="2400" b="1" smtClean="0">
                <a:cs typeface="ＭＳ Ｐゴシック"/>
              </a:rPr>
              <a:t>	email to :</a:t>
            </a:r>
          </a:p>
          <a:p>
            <a:pPr>
              <a:buFont typeface="Arial" charset="0"/>
              <a:buNone/>
            </a:pPr>
            <a:r>
              <a:rPr lang="en-US" altLang="ja-JP" sz="2400" b="1" smtClean="0">
                <a:cs typeface="ＭＳ Ｐゴシック"/>
              </a:rPr>
              <a:t>	consultations@eastlothian.gov.uk</a:t>
            </a:r>
            <a:r>
              <a:rPr lang="en-US" altLang="ja-JP" smtClean="0">
                <a:cs typeface="ＭＳ Ｐゴシック"/>
              </a:rPr>
              <a:t> </a:t>
            </a:r>
            <a:endParaRPr lang="en-US" altLang="ja-JP" sz="2800" smtClean="0">
              <a:cs typeface="ＭＳ Ｐゴシック"/>
            </a:endParaRPr>
          </a:p>
          <a:p>
            <a:pPr>
              <a:buFont typeface="Arial" charset="0"/>
              <a:buNone/>
            </a:pPr>
            <a:r>
              <a:rPr lang="en-US" altLang="ja-JP" sz="3600" smtClean="0">
                <a:cs typeface="ＭＳ Ｐゴシック"/>
              </a:rPr>
              <a:t> </a:t>
            </a:r>
            <a:endParaRPr lang="en-GB" sz="36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125538" y="1511300"/>
            <a:ext cx="6943725" cy="519113"/>
          </a:xfrm>
          <a:prstGeom prst="rect">
            <a:avLst/>
          </a:prstGeom>
          <a:noFill/>
          <a:ln w="9525">
            <a:noFill/>
            <a:miter lim="800000"/>
            <a:headEnd/>
            <a:tailEnd/>
          </a:ln>
        </p:spPr>
        <p:txBody>
          <a:bodyPr>
            <a:spAutoFit/>
          </a:bodyPr>
          <a:lstStyle/>
          <a:p>
            <a:pPr marL="623888" lvl="1" indent="-166688">
              <a:spcAft>
                <a:spcPts val="1200"/>
              </a:spcAft>
              <a:buFont typeface="Arial" charset="0"/>
              <a:buNone/>
            </a:pPr>
            <a:r>
              <a:rPr lang="en-US" sz="2800">
                <a:solidFill>
                  <a:srgbClr val="17375E"/>
                </a:solidFill>
                <a:latin typeface="Calibri" pitchFamily="34" charset="0"/>
                <a:cs typeface="Helvetica" pitchFamily="34" charset="0"/>
              </a:rPr>
              <a:t>.</a:t>
            </a:r>
          </a:p>
        </p:txBody>
      </p:sp>
      <p:pic>
        <p:nvPicPr>
          <p:cNvPr id="18434" name="Picture 5" descr="figure_man01.png"/>
          <p:cNvPicPr>
            <a:picLocks noChangeAspect="1"/>
          </p:cNvPicPr>
          <p:nvPr/>
        </p:nvPicPr>
        <p:blipFill>
          <a:blip r:embed="rId2"/>
          <a:srcRect/>
          <a:stretch>
            <a:fillRect/>
          </a:stretch>
        </p:blipFill>
        <p:spPr bwMode="auto">
          <a:xfrm>
            <a:off x="7727950" y="4448175"/>
            <a:ext cx="1077913" cy="2292350"/>
          </a:xfrm>
          <a:prstGeom prst="rect">
            <a:avLst/>
          </a:prstGeom>
          <a:noFill/>
          <a:ln w="9525">
            <a:noFill/>
            <a:miter lim="800000"/>
            <a:headEnd/>
            <a:tailEnd/>
          </a:ln>
        </p:spPr>
      </p:pic>
      <p:pic>
        <p:nvPicPr>
          <p:cNvPr id="18435" name="Picture 6" descr="figure_cells.png"/>
          <p:cNvPicPr>
            <a:picLocks noChangeAspect="1"/>
          </p:cNvPicPr>
          <p:nvPr/>
        </p:nvPicPr>
        <p:blipFill>
          <a:blip r:embed="rId3"/>
          <a:srcRect/>
          <a:stretch>
            <a:fillRect/>
          </a:stretch>
        </p:blipFill>
        <p:spPr bwMode="auto">
          <a:xfrm>
            <a:off x="-277813" y="4637088"/>
            <a:ext cx="1963738" cy="1879600"/>
          </a:xfrm>
          <a:prstGeom prst="rect">
            <a:avLst/>
          </a:prstGeom>
          <a:noFill/>
          <a:ln w="9525">
            <a:noFill/>
            <a:miter lim="800000"/>
            <a:headEnd/>
            <a:tailEnd/>
          </a:ln>
        </p:spPr>
      </p:pic>
      <p:sp>
        <p:nvSpPr>
          <p:cNvPr id="18436" name="Rectangle 6"/>
          <p:cNvSpPr>
            <a:spLocks noGrp="1"/>
          </p:cNvSpPr>
          <p:nvPr>
            <p:ph type="title" idx="4294967295"/>
          </p:nvPr>
        </p:nvSpPr>
        <p:spPr/>
        <p:txBody>
          <a:bodyPr/>
          <a:lstStyle/>
          <a:p>
            <a:pPr algn="l" eaLnBrk="1" hangingPunct="1"/>
            <a:r>
              <a:rPr lang="en-GB" sz="3200" smtClean="0"/>
              <a:t>The case for change</a:t>
            </a:r>
            <a:endParaRPr lang="en-US" sz="3200" smtClean="0"/>
          </a:p>
        </p:txBody>
      </p:sp>
      <p:sp>
        <p:nvSpPr>
          <p:cNvPr id="18439" name="Rectangle 9"/>
          <p:cNvSpPr>
            <a:spLocks noChangeArrowheads="1"/>
          </p:cNvSpPr>
          <p:nvPr/>
        </p:nvSpPr>
        <p:spPr bwMode="auto">
          <a:xfrm>
            <a:off x="4483100" y="1417638"/>
            <a:ext cx="3792538" cy="4491037"/>
          </a:xfrm>
          <a:prstGeom prst="rect">
            <a:avLst/>
          </a:prstGeom>
          <a:noFill/>
          <a:ln w="9525">
            <a:noFill/>
            <a:miter lim="800000"/>
            <a:headEnd/>
            <a:tailEnd/>
          </a:ln>
        </p:spPr>
        <p:txBody>
          <a:bodyPr>
            <a:spAutoFit/>
          </a:bodyPr>
          <a:lstStyle/>
          <a:p>
            <a:pPr lvl="1" defTabSz="914400">
              <a:spcBef>
                <a:spcPct val="50000"/>
              </a:spcBef>
              <a:buFont typeface="Arial" charset="0"/>
              <a:buNone/>
            </a:pPr>
            <a:r>
              <a:rPr lang="en-US" dirty="0">
                <a:solidFill>
                  <a:srgbClr val="17375E"/>
                </a:solidFill>
                <a:latin typeface="Calibri" pitchFamily="34" charset="0"/>
              </a:rPr>
              <a:t>People with long term health conditions account for </a:t>
            </a:r>
          </a:p>
          <a:p>
            <a:pPr lvl="1" defTabSz="914400">
              <a:spcBef>
                <a:spcPct val="50000"/>
              </a:spcBef>
              <a:buFont typeface="Arial" charset="0"/>
              <a:buChar char="–"/>
            </a:pPr>
            <a:r>
              <a:rPr lang="en-US" dirty="0">
                <a:solidFill>
                  <a:srgbClr val="17375E"/>
                </a:solidFill>
                <a:latin typeface="Calibri" pitchFamily="34" charset="0"/>
              </a:rPr>
              <a:t>70% of health and care spend</a:t>
            </a:r>
          </a:p>
          <a:p>
            <a:pPr lvl="1" defTabSz="914400">
              <a:spcBef>
                <a:spcPct val="50000"/>
              </a:spcBef>
              <a:buFont typeface="Arial" charset="0"/>
              <a:buChar char="–"/>
            </a:pPr>
            <a:r>
              <a:rPr lang="en-US" dirty="0">
                <a:solidFill>
                  <a:srgbClr val="17375E"/>
                </a:solidFill>
                <a:latin typeface="Calibri" pitchFamily="34" charset="0"/>
              </a:rPr>
              <a:t>80% of GP appointments </a:t>
            </a:r>
          </a:p>
          <a:p>
            <a:pPr lvl="1" defTabSz="914400">
              <a:spcBef>
                <a:spcPct val="50000"/>
              </a:spcBef>
              <a:buFont typeface="Arial" charset="0"/>
              <a:buChar char="–"/>
            </a:pPr>
            <a:r>
              <a:rPr lang="en-US" dirty="0">
                <a:solidFill>
                  <a:srgbClr val="17375E"/>
                </a:solidFill>
                <a:latin typeface="Calibri" pitchFamily="34" charset="0"/>
              </a:rPr>
              <a:t>60% of outpatients and A&amp;E attendances </a:t>
            </a:r>
          </a:p>
          <a:p>
            <a:pPr lvl="1" defTabSz="914400">
              <a:spcBef>
                <a:spcPct val="50000"/>
              </a:spcBef>
              <a:buFont typeface="Arial" charset="0"/>
              <a:buChar char="–"/>
            </a:pPr>
            <a:r>
              <a:rPr lang="en-US" dirty="0">
                <a:solidFill>
                  <a:srgbClr val="17375E"/>
                </a:solidFill>
                <a:latin typeface="Calibri" pitchFamily="34" charset="0"/>
              </a:rPr>
              <a:t>70% of emergency admissions</a:t>
            </a:r>
          </a:p>
          <a:p>
            <a:pPr lvl="1" defTabSz="914400">
              <a:spcBef>
                <a:spcPct val="50000"/>
              </a:spcBef>
              <a:buFont typeface="Arial" charset="0"/>
              <a:buChar char="–"/>
            </a:pPr>
            <a:r>
              <a:rPr lang="en-US" dirty="0">
                <a:solidFill>
                  <a:srgbClr val="17375E"/>
                </a:solidFill>
                <a:latin typeface="Calibri" pitchFamily="34" charset="0"/>
              </a:rPr>
              <a:t>80% of all prescribed medicines  </a:t>
            </a:r>
          </a:p>
          <a:p>
            <a:pPr lvl="1" defTabSz="914400">
              <a:spcBef>
                <a:spcPct val="50000"/>
              </a:spcBef>
              <a:buFont typeface="Arial" charset="0"/>
              <a:buChar char="–"/>
            </a:pPr>
            <a:r>
              <a:rPr lang="en-US" dirty="0">
                <a:solidFill>
                  <a:srgbClr val="17375E"/>
                </a:solidFill>
                <a:latin typeface="Calibri" pitchFamily="34" charset="0"/>
              </a:rPr>
              <a:t>Long term conditions also shape elements of home care, equipment and housing support, carer support issues and long term institutional care needs.  </a:t>
            </a:r>
          </a:p>
        </p:txBody>
      </p:sp>
      <p:pic>
        <p:nvPicPr>
          <p:cNvPr id="18441" name="Picture 9" descr="eastlothianpopulati#12A2517"/>
          <p:cNvPicPr>
            <a:picLocks noChangeAspect="1" noChangeArrowheads="1"/>
          </p:cNvPicPr>
          <p:nvPr/>
        </p:nvPicPr>
        <p:blipFill>
          <a:blip r:embed="rId4"/>
          <a:srcRect/>
          <a:stretch>
            <a:fillRect/>
          </a:stretch>
        </p:blipFill>
        <p:spPr bwMode="auto">
          <a:xfrm>
            <a:off x="0" y="2030413"/>
            <a:ext cx="4863830" cy="38782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projectednumbersofp#12A251B"/>
          <p:cNvPicPr>
            <a:picLocks noChangeAspect="1" noChangeArrowheads="1"/>
          </p:cNvPicPr>
          <p:nvPr/>
        </p:nvPicPr>
        <p:blipFill>
          <a:blip r:embed="rId2"/>
          <a:srcRect/>
          <a:stretch>
            <a:fillRect/>
          </a:stretch>
        </p:blipFill>
        <p:spPr bwMode="auto">
          <a:xfrm>
            <a:off x="266700" y="495300"/>
            <a:ext cx="8699500" cy="6121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descr="eastlothian2012loca#12A250D"/>
          <p:cNvPicPr>
            <a:picLocks noChangeAspect="1" noChangeArrowheads="1"/>
          </p:cNvPicPr>
          <p:nvPr/>
        </p:nvPicPr>
        <p:blipFill>
          <a:blip r:embed="rId2"/>
          <a:srcRect/>
          <a:stretch>
            <a:fillRect/>
          </a:stretch>
        </p:blipFill>
        <p:spPr bwMode="auto">
          <a:xfrm>
            <a:off x="0" y="152400"/>
            <a:ext cx="9144000" cy="65405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eastlothian2012loca#12A250E"/>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10" name="Picture 6" descr="deathrates100kmainc#12A250C"/>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eastlothianfemaleli#12A2513"/>
          <p:cNvPicPr>
            <a:picLocks noChangeAspect="1" noChangeArrowheads="1"/>
          </p:cNvPicPr>
          <p:nvPr/>
        </p:nvPicPr>
        <p:blipFill>
          <a:blip r:embed="rId2"/>
          <a:srcRect/>
          <a:stretch>
            <a:fillRect/>
          </a:stretch>
        </p:blipFill>
        <p:spPr bwMode="auto">
          <a:xfrm>
            <a:off x="632299" y="1186774"/>
            <a:ext cx="7914802" cy="46552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626</TotalTime>
  <Words>1228</Words>
  <Application>Microsoft Office PowerPoint</Application>
  <PresentationFormat>On-screen Show (4:3)</PresentationFormat>
  <Paragraphs>172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East Lothian Health and Social Care Partnership</vt:lpstr>
      <vt:lpstr>Slide 2</vt:lpstr>
      <vt:lpstr>Slide 3</vt:lpstr>
      <vt:lpstr>The case for change</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Planning gaps</vt:lpstr>
      <vt:lpstr>And the (draft) Strategic Objectives</vt:lpstr>
      <vt:lpstr>Slide 22</vt:lpstr>
      <vt:lpstr>Slide 23</vt:lpstr>
      <vt:lpstr>  Improving prevention and early intervention </vt:lpstr>
      <vt:lpstr>  Promoting integrated working and choice and control </vt:lpstr>
      <vt:lpstr>Slide 26</vt:lpstr>
      <vt:lpstr>Slide 27</vt:lpstr>
      <vt:lpstr>Slide 28</vt:lpstr>
      <vt:lpstr>Slide 29</vt:lpstr>
      <vt:lpstr>Slide 30</vt:lpstr>
      <vt:lpstr>Consultation contacts</vt:lpstr>
    </vt:vector>
  </TitlesOfParts>
  <Company>Creative Link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Hewins</dc:creator>
  <cp:lastModifiedBy>carrs2</cp:lastModifiedBy>
  <cp:revision>120</cp:revision>
  <dcterms:created xsi:type="dcterms:W3CDTF">2014-10-22T08:00:26Z</dcterms:created>
  <dcterms:modified xsi:type="dcterms:W3CDTF">2014-12-17T12:07:19Z</dcterms:modified>
</cp:coreProperties>
</file>